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7559675" cy="106918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  <p:clrMru>
    <a:srgbClr val="FF0066"/>
    <a:srgbClr val="000000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104" y="-96"/>
      </p:cViewPr>
      <p:guideLst>
        <p:guide orient="horz" pos="211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8C508-E14F-47AC-A9FA-3A75088A939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1FF6F-217B-4FEC-868B-B4842379A38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74623-6CE1-4053-B60B-B891C39C363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EC51A-F6A1-4C41-9556-669335B0DEC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AFF05-240B-49E1-912E-3D7B2626BE5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A043C2-DA3C-42EB-9E82-1BF31CC1638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31A453-3CBA-4DD5-981B-DF609270F97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FC9AB-505A-4887-94D4-F7454809618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32BA0-4CAC-441B-8765-DAF78BB882D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FF4776-C0CE-4B9D-B4F7-DDB2A45C213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7C305F-0DA4-4A84-982B-90864434068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32B85CB-596C-4650-80A8-2EE93A0251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2" name="Picture 4" descr="池塘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7650" y="0"/>
            <a:ext cx="9132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879725" y="549275"/>
            <a:ext cx="37528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4000"/>
              <a:t>     </a:t>
            </a:r>
            <a:r>
              <a:rPr lang="zh-CN" sz="4000" b="1"/>
              <a:t>小池</a:t>
            </a:r>
          </a:p>
          <a:p>
            <a:r>
              <a:rPr lang="zh-CN" sz="2400" b="1"/>
              <a:t>          杨万里</a:t>
            </a:r>
            <a:endParaRPr lang="zh-CN" sz="4000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319338" y="2078038"/>
            <a:ext cx="48418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2441575" y="1917700"/>
            <a:ext cx="5299075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3600" b="1">
                <a:solidFill>
                  <a:srgbClr val="0033CC"/>
                </a:solidFill>
              </a:rPr>
              <a:t>泉 眼 无 声 惜 细 流 ，</a:t>
            </a:r>
          </a:p>
          <a:p>
            <a:endParaRPr lang="zh-CN" sz="3600" b="1">
              <a:solidFill>
                <a:srgbClr val="0033CC"/>
              </a:solidFill>
            </a:endParaRPr>
          </a:p>
          <a:p>
            <a:r>
              <a:rPr lang="zh-CN" sz="3600" b="1">
                <a:solidFill>
                  <a:srgbClr val="0033CC"/>
                </a:solidFill>
              </a:rPr>
              <a:t>树 阴 照 水 爱 晴 柔 。</a:t>
            </a:r>
          </a:p>
          <a:p>
            <a:endParaRPr lang="zh-CN" sz="3600" b="1">
              <a:solidFill>
                <a:srgbClr val="0033CC"/>
              </a:solidFill>
            </a:endParaRPr>
          </a:p>
          <a:p>
            <a:r>
              <a:rPr lang="zh-CN" sz="3600" b="1">
                <a:solidFill>
                  <a:srgbClr val="0033CC"/>
                </a:solidFill>
              </a:rPr>
              <a:t>小 荷 才 露 尖 尖 角 ，</a:t>
            </a:r>
          </a:p>
          <a:p>
            <a:endParaRPr lang="zh-CN" sz="3600" b="1">
              <a:solidFill>
                <a:srgbClr val="0033CC"/>
              </a:solidFill>
            </a:endParaRPr>
          </a:p>
          <a:p>
            <a:r>
              <a:rPr lang="zh-CN" sz="3600" b="1">
                <a:solidFill>
                  <a:srgbClr val="0033CC"/>
                </a:solidFill>
              </a:rPr>
              <a:t>早 有 蜻 蜓 立 上 头 。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2352675" y="1603375"/>
            <a:ext cx="4524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400"/>
              <a:t>quán                       xī    xì   liú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2085975" y="2682875"/>
            <a:ext cx="5149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/>
              <a:t>               </a:t>
            </a:r>
            <a:r>
              <a:rPr lang="zh-CN" altLang="zh-CN" sz="2400"/>
              <a:t>yīn                 ài  qíng  róu</a:t>
            </a:r>
            <a:endParaRPr lang="zh-CN"/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2025650" y="3835400"/>
            <a:ext cx="5651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/>
              <a:t>              </a:t>
            </a:r>
            <a:r>
              <a:rPr lang="zh-CN" altLang="zh-CN" sz="2400"/>
              <a:t>  hé          lù                  jiăo</a:t>
            </a:r>
            <a:endParaRPr lang="zh-CN"/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1993900" y="4791075"/>
            <a:ext cx="5561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2124075" y="4916488"/>
            <a:ext cx="507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/>
              <a:t>                            </a:t>
            </a:r>
            <a:r>
              <a:rPr lang="zh-CN" altLang="zh-CN" sz="2400"/>
              <a:t>             lì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4189413" y="306388"/>
            <a:ext cx="1390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400"/>
              <a:t>chí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bldLvl="0" autoUpdateAnimBg="0"/>
      <p:bldP spid="2053" grpId="1" bldLvl="0" autoUpdateAnimBg="0"/>
      <p:bldP spid="2053" grpId="2" bldLvl="0" autoUpdateAnimBg="0"/>
      <p:bldP spid="2055" grpId="0" bldLvl="0" autoUpdateAnimBg="0"/>
      <p:bldP spid="2056" grpId="0" bldLvl="0" autoUpdateAnimBg="0"/>
      <p:bldP spid="2057" grpId="0" bldLvl="0" autoUpdateAnimBg="0"/>
      <p:bldP spid="2058" grpId="0" bldLvl="0" autoUpdateAnimBg="0"/>
      <p:bldP spid="2060" grpId="0" bldLvl="0" autoUpdateAnimBg="0"/>
      <p:bldP spid="2061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池塘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1750" y="3175"/>
            <a:ext cx="9212263" cy="6881813"/>
          </a:xfrm>
          <a:noFill/>
          <a:ln/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627313" y="2349500"/>
            <a:ext cx="54514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3600" b="1">
                <a:solidFill>
                  <a:srgbClr val="0033CC"/>
                </a:solidFill>
              </a:rPr>
              <a:t>小池     爱惜     树阴   </a:t>
            </a:r>
          </a:p>
          <a:p>
            <a:endParaRPr lang="zh-CN" sz="3600" b="1">
              <a:solidFill>
                <a:srgbClr val="0033CC"/>
              </a:solidFill>
            </a:endParaRPr>
          </a:p>
          <a:p>
            <a:endParaRPr lang="zh-CN" sz="3600" b="1">
              <a:solidFill>
                <a:srgbClr val="0033CC"/>
              </a:solidFill>
            </a:endParaRPr>
          </a:p>
          <a:p>
            <a:r>
              <a:rPr lang="zh-CN" sz="3600" b="1">
                <a:solidFill>
                  <a:srgbClr val="0033CC"/>
                </a:solidFill>
              </a:rPr>
              <a:t>晴天     柔柳     露水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065463" y="1974850"/>
            <a:ext cx="15065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800" b="1"/>
              <a:t>chí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114800" y="1974850"/>
            <a:ext cx="21145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800" b="1"/>
              <a:t> ài  xī  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6178550" y="1974850"/>
            <a:ext cx="1993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800" b="1"/>
              <a:t>yīn 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463800" y="3630613"/>
            <a:ext cx="1603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800" b="1"/>
              <a:t>qíng 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500563" y="3702050"/>
            <a:ext cx="16113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800" b="1"/>
              <a:t> róu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5664200" y="3702050"/>
            <a:ext cx="1787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800" b="1"/>
              <a:t> lù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0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0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0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0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0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utoUpdateAnimBg="0"/>
      <p:bldP spid="3076" grpId="0" bldLvl="0" autoUpdateAnimBg="0"/>
      <p:bldP spid="3077" grpId="0" bldLvl="0" autoUpdateAnimBg="0"/>
      <p:bldP spid="3078" grpId="0" bldLvl="0" autoUpdateAnimBg="0"/>
      <p:bldP spid="3079" grpId="0" bldLvl="0" autoUpdateAnimBg="0"/>
      <p:bldP spid="3080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池塘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1750" y="3175"/>
            <a:ext cx="9212263" cy="6881813"/>
          </a:xfrm>
          <a:noFill/>
          <a:ln/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627313" y="2349500"/>
            <a:ext cx="54514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3600" b="1">
                <a:solidFill>
                  <a:srgbClr val="0033CC"/>
                </a:solidFill>
              </a:rPr>
              <a:t>小池     爱惜     树阴   </a:t>
            </a:r>
          </a:p>
          <a:p>
            <a:endParaRPr lang="zh-CN" sz="3600" b="1">
              <a:solidFill>
                <a:srgbClr val="0033CC"/>
              </a:solidFill>
            </a:endParaRPr>
          </a:p>
          <a:p>
            <a:endParaRPr lang="zh-CN" sz="3600" b="1">
              <a:solidFill>
                <a:srgbClr val="0033CC"/>
              </a:solidFill>
            </a:endParaRPr>
          </a:p>
          <a:p>
            <a:r>
              <a:rPr lang="zh-CN" sz="3600" b="1">
                <a:solidFill>
                  <a:srgbClr val="0033CC"/>
                </a:solidFill>
              </a:rPr>
              <a:t>晴天     柔柳     露水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池塘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1750" y="3175"/>
            <a:ext cx="9212263" cy="6881813"/>
          </a:xfrm>
          <a:noFill/>
          <a:ln/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627313" y="2349500"/>
            <a:ext cx="54514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3600" b="1">
                <a:solidFill>
                  <a:srgbClr val="0033CC"/>
                </a:solidFill>
              </a:rPr>
              <a:t>小池     爱惜     树阴   </a:t>
            </a:r>
          </a:p>
          <a:p>
            <a:endParaRPr lang="zh-CN" sz="3600" b="1">
              <a:solidFill>
                <a:srgbClr val="0033CC"/>
              </a:solidFill>
            </a:endParaRPr>
          </a:p>
          <a:p>
            <a:endParaRPr lang="zh-CN" sz="3600" b="1">
              <a:solidFill>
                <a:srgbClr val="0033CC"/>
              </a:solidFill>
            </a:endParaRPr>
          </a:p>
          <a:p>
            <a:r>
              <a:rPr lang="zh-CN" sz="3600" b="1">
                <a:solidFill>
                  <a:srgbClr val="0033CC"/>
                </a:solidFill>
              </a:rPr>
              <a:t>晴天     柔柳     露水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池塘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0163" y="3175"/>
            <a:ext cx="9210676" cy="6884988"/>
          </a:xfrm>
          <a:noFill/>
          <a:ln/>
        </p:spPr>
      </p:pic>
      <p:grpSp>
        <p:nvGrpSpPr>
          <p:cNvPr id="6147" name="Group 3"/>
          <p:cNvGrpSpPr>
            <a:grpSpLocks/>
          </p:cNvGrpSpPr>
          <p:nvPr/>
        </p:nvGrpSpPr>
        <p:grpSpPr bwMode="auto">
          <a:xfrm>
            <a:off x="2351088" y="2133600"/>
            <a:ext cx="1931987" cy="1798638"/>
            <a:chOff x="0" y="0"/>
            <a:chExt cx="3042" cy="2834"/>
          </a:xfrm>
        </p:grpSpPr>
        <p:pic>
          <p:nvPicPr>
            <p:cNvPr id="6148" name="Picture 4" descr="荷叶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042" cy="2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149" name="Text Box 5"/>
            <p:cNvSpPr txBox="1">
              <a:spLocks noChangeArrowheads="1"/>
            </p:cNvSpPr>
            <p:nvPr/>
          </p:nvSpPr>
          <p:spPr bwMode="auto">
            <a:xfrm>
              <a:off x="177" y="562"/>
              <a:ext cx="2525" cy="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sz="3200" b="1">
                  <a:solidFill>
                    <a:srgbClr val="FF0066"/>
                  </a:solidFill>
                </a:rPr>
                <a:t>小池</a:t>
              </a:r>
            </a:p>
          </p:txBody>
        </p:sp>
      </p:grpSp>
      <p:grpSp>
        <p:nvGrpSpPr>
          <p:cNvPr id="6150" name="Group 6"/>
          <p:cNvGrpSpPr>
            <a:grpSpLocks/>
          </p:cNvGrpSpPr>
          <p:nvPr/>
        </p:nvGrpSpPr>
        <p:grpSpPr bwMode="auto">
          <a:xfrm>
            <a:off x="3995738" y="2133600"/>
            <a:ext cx="1931987" cy="1800225"/>
            <a:chOff x="0" y="0"/>
            <a:chExt cx="3042" cy="2834"/>
          </a:xfrm>
        </p:grpSpPr>
        <p:pic>
          <p:nvPicPr>
            <p:cNvPr id="6151" name="Picture 7" descr="荷叶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042" cy="2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152" name="Text Box 8"/>
            <p:cNvSpPr txBox="1">
              <a:spLocks noChangeArrowheads="1"/>
            </p:cNvSpPr>
            <p:nvPr/>
          </p:nvSpPr>
          <p:spPr bwMode="auto">
            <a:xfrm>
              <a:off x="0" y="560"/>
              <a:ext cx="2618" cy="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zh-CN" sz="3200" b="1">
                  <a:solidFill>
                    <a:srgbClr val="FF0066"/>
                  </a:solidFill>
                </a:rPr>
                <a:t> </a:t>
              </a:r>
              <a:r>
                <a:rPr lang="zh-CN" sz="3200" b="1">
                  <a:solidFill>
                    <a:srgbClr val="FF0066"/>
                  </a:solidFill>
                </a:rPr>
                <a:t>爱惜 </a:t>
              </a:r>
            </a:p>
          </p:txBody>
        </p:sp>
      </p:grpSp>
      <p:grpSp>
        <p:nvGrpSpPr>
          <p:cNvPr id="6153" name="Group 9"/>
          <p:cNvGrpSpPr>
            <a:grpSpLocks/>
          </p:cNvGrpSpPr>
          <p:nvPr/>
        </p:nvGrpSpPr>
        <p:grpSpPr bwMode="auto">
          <a:xfrm>
            <a:off x="5653088" y="2060575"/>
            <a:ext cx="1931987" cy="1800225"/>
            <a:chOff x="0" y="0"/>
            <a:chExt cx="3042" cy="2834"/>
          </a:xfrm>
        </p:grpSpPr>
        <p:pic>
          <p:nvPicPr>
            <p:cNvPr id="6154" name="Picture 10" descr="荷叶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042" cy="2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155" name="Text Box 11"/>
            <p:cNvSpPr txBox="1">
              <a:spLocks noChangeArrowheads="1"/>
            </p:cNvSpPr>
            <p:nvPr/>
          </p:nvSpPr>
          <p:spPr bwMode="auto">
            <a:xfrm>
              <a:off x="256" y="628"/>
              <a:ext cx="2237" cy="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sz="3200" b="1">
                  <a:solidFill>
                    <a:srgbClr val="FF0066"/>
                  </a:solidFill>
                </a:rPr>
                <a:t>树阴 </a:t>
              </a:r>
            </a:p>
          </p:txBody>
        </p:sp>
      </p:grpSp>
      <p:grpSp>
        <p:nvGrpSpPr>
          <p:cNvPr id="6156" name="Group 12"/>
          <p:cNvGrpSpPr>
            <a:grpSpLocks/>
          </p:cNvGrpSpPr>
          <p:nvPr/>
        </p:nvGrpSpPr>
        <p:grpSpPr bwMode="auto">
          <a:xfrm>
            <a:off x="2482850" y="3717925"/>
            <a:ext cx="1931988" cy="1798638"/>
            <a:chOff x="0" y="0"/>
            <a:chExt cx="3042" cy="2834"/>
          </a:xfrm>
        </p:grpSpPr>
        <p:pic>
          <p:nvPicPr>
            <p:cNvPr id="6157" name="Picture 13" descr="荷叶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042" cy="2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158" name="Text Box 14"/>
            <p:cNvSpPr txBox="1">
              <a:spLocks noChangeArrowheads="1"/>
            </p:cNvSpPr>
            <p:nvPr/>
          </p:nvSpPr>
          <p:spPr bwMode="auto">
            <a:xfrm>
              <a:off x="114" y="665"/>
              <a:ext cx="1732" cy="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sz="3200" b="1">
                  <a:solidFill>
                    <a:srgbClr val="FF0066"/>
                  </a:solidFill>
                </a:rPr>
                <a:t>晴天</a:t>
              </a:r>
            </a:p>
          </p:txBody>
        </p:sp>
      </p:grpSp>
      <p:grpSp>
        <p:nvGrpSpPr>
          <p:cNvPr id="6159" name="Group 15"/>
          <p:cNvGrpSpPr>
            <a:grpSpLocks/>
          </p:cNvGrpSpPr>
          <p:nvPr/>
        </p:nvGrpSpPr>
        <p:grpSpPr bwMode="auto">
          <a:xfrm>
            <a:off x="3937000" y="3717925"/>
            <a:ext cx="1930400" cy="1798638"/>
            <a:chOff x="0" y="0"/>
            <a:chExt cx="3042" cy="2834"/>
          </a:xfrm>
        </p:grpSpPr>
        <p:pic>
          <p:nvPicPr>
            <p:cNvPr id="6160" name="Picture 16" descr="荷叶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042" cy="2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161" name="Text Box 17"/>
            <p:cNvSpPr txBox="1">
              <a:spLocks noChangeArrowheads="1"/>
            </p:cNvSpPr>
            <p:nvPr/>
          </p:nvSpPr>
          <p:spPr bwMode="auto">
            <a:xfrm>
              <a:off x="237" y="562"/>
              <a:ext cx="2484" cy="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sz="3200" b="1">
                  <a:solidFill>
                    <a:srgbClr val="FF0066"/>
                  </a:solidFill>
                </a:rPr>
                <a:t>柔柳</a:t>
              </a:r>
            </a:p>
          </p:txBody>
        </p:sp>
      </p:grpSp>
      <p:grpSp>
        <p:nvGrpSpPr>
          <p:cNvPr id="6162" name="Group 18"/>
          <p:cNvGrpSpPr>
            <a:grpSpLocks/>
          </p:cNvGrpSpPr>
          <p:nvPr/>
        </p:nvGrpSpPr>
        <p:grpSpPr bwMode="auto">
          <a:xfrm>
            <a:off x="5724525" y="3717925"/>
            <a:ext cx="1930400" cy="1800225"/>
            <a:chOff x="0" y="0"/>
            <a:chExt cx="3040" cy="2836"/>
          </a:xfrm>
        </p:grpSpPr>
        <p:pic>
          <p:nvPicPr>
            <p:cNvPr id="6163" name="Picture 19" descr="荷叶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040" cy="2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164" name="Text Box 20"/>
            <p:cNvSpPr txBox="1">
              <a:spLocks noChangeArrowheads="1"/>
            </p:cNvSpPr>
            <p:nvPr/>
          </p:nvSpPr>
          <p:spPr bwMode="auto">
            <a:xfrm>
              <a:off x="237" y="563"/>
              <a:ext cx="2482" cy="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sz="3200" b="1">
                  <a:solidFill>
                    <a:srgbClr val="FF0066"/>
                  </a:solidFill>
                </a:rPr>
                <a:t>露水</a:t>
              </a:r>
            </a:p>
          </p:txBody>
        </p:sp>
      </p:grpSp>
      <p:pic>
        <p:nvPicPr>
          <p:cNvPr id="6165" name="Picture 21" descr="我会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549275"/>
            <a:ext cx="316865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3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1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7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1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7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7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3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171" name="Rectangle 3"/>
          <p:cNvSpPr>
            <a:spLocks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2" name="Picture 4" descr="池塘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6213" y="44450"/>
            <a:ext cx="9132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879725" y="549275"/>
            <a:ext cx="37528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4000"/>
              <a:t>     </a:t>
            </a:r>
            <a:r>
              <a:rPr lang="zh-CN" sz="4000" b="1"/>
              <a:t>小池</a:t>
            </a:r>
          </a:p>
          <a:p>
            <a:r>
              <a:rPr lang="zh-CN" sz="2400" b="1"/>
              <a:t>          杨万里</a:t>
            </a:r>
            <a:endParaRPr lang="zh-CN" sz="4000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319338" y="2078038"/>
            <a:ext cx="48418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441575" y="1917700"/>
            <a:ext cx="5299075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3600" b="1">
                <a:solidFill>
                  <a:srgbClr val="0033CC"/>
                </a:solidFill>
              </a:rPr>
              <a:t>泉 眼 无 声 惜 细 流 ，</a:t>
            </a:r>
          </a:p>
          <a:p>
            <a:endParaRPr lang="zh-CN" sz="3600" b="1">
              <a:solidFill>
                <a:srgbClr val="0033CC"/>
              </a:solidFill>
            </a:endParaRPr>
          </a:p>
          <a:p>
            <a:r>
              <a:rPr lang="zh-CN" sz="3600" b="1">
                <a:solidFill>
                  <a:srgbClr val="0033CC"/>
                </a:solidFill>
              </a:rPr>
              <a:t>树 阴 照 水 爱 晴 柔 。</a:t>
            </a:r>
          </a:p>
          <a:p>
            <a:endParaRPr lang="zh-CN" sz="3600" b="1">
              <a:solidFill>
                <a:srgbClr val="0033CC"/>
              </a:solidFill>
            </a:endParaRPr>
          </a:p>
          <a:p>
            <a:r>
              <a:rPr lang="zh-CN" sz="3600" b="1">
                <a:solidFill>
                  <a:srgbClr val="0033CC"/>
                </a:solidFill>
              </a:rPr>
              <a:t>小 荷 才 露 尖 尖 角 ，</a:t>
            </a:r>
          </a:p>
          <a:p>
            <a:endParaRPr lang="zh-CN" sz="3600" b="1">
              <a:solidFill>
                <a:srgbClr val="0033CC"/>
              </a:solidFill>
            </a:endParaRPr>
          </a:p>
          <a:p>
            <a:r>
              <a:rPr lang="zh-CN" sz="3600" b="1">
                <a:solidFill>
                  <a:srgbClr val="0033CC"/>
                </a:solidFill>
              </a:rPr>
              <a:t>早 有 蜻 蜓 立 上 头 。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993900" y="4791075"/>
            <a:ext cx="5561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 flipH="1">
            <a:off x="4787900" y="4221163"/>
            <a:ext cx="144463" cy="433387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 flipH="1">
            <a:off x="4716463" y="2060575"/>
            <a:ext cx="144462" cy="431800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 flipH="1">
            <a:off x="5292725" y="3140075"/>
            <a:ext cx="142875" cy="433388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 flipH="1">
            <a:off x="4716463" y="3141663"/>
            <a:ext cx="144462" cy="431800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 flipH="1">
            <a:off x="5292725" y="2060575"/>
            <a:ext cx="142875" cy="433388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auto">
          <a:xfrm flipH="1">
            <a:off x="5364163" y="5302250"/>
            <a:ext cx="144462" cy="431800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 flipH="1">
            <a:off x="4787900" y="5302250"/>
            <a:ext cx="144463" cy="431800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95" name="Rectangle 3"/>
          <p:cNvSpPr>
            <a:spLocks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6" name="Picture 4" descr="池塘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9088" y="-22225"/>
            <a:ext cx="9132888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879725" y="549275"/>
            <a:ext cx="37528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4000"/>
              <a:t>     </a:t>
            </a:r>
            <a:r>
              <a:rPr lang="zh-CN" sz="4000" b="1"/>
              <a:t>小池</a:t>
            </a:r>
          </a:p>
          <a:p>
            <a:r>
              <a:rPr lang="zh-CN" sz="2400" b="1"/>
              <a:t>          杨万里</a:t>
            </a:r>
            <a:endParaRPr lang="zh-CN" sz="400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319338" y="2078038"/>
            <a:ext cx="48418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441575" y="1917700"/>
            <a:ext cx="5299075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3600" b="1">
                <a:solidFill>
                  <a:srgbClr val="0033CC"/>
                </a:solidFill>
              </a:rPr>
              <a:t>泉 眼 无 声 惜 细 流 ，</a:t>
            </a:r>
          </a:p>
          <a:p>
            <a:endParaRPr lang="zh-CN" sz="3600" b="1">
              <a:solidFill>
                <a:srgbClr val="0033CC"/>
              </a:solidFill>
            </a:endParaRPr>
          </a:p>
          <a:p>
            <a:r>
              <a:rPr lang="zh-CN" sz="3600" b="1">
                <a:solidFill>
                  <a:srgbClr val="0033CC"/>
                </a:solidFill>
              </a:rPr>
              <a:t>树 阴 照 水 爱 晴 柔 。</a:t>
            </a:r>
          </a:p>
          <a:p>
            <a:endParaRPr lang="zh-CN" sz="3600" b="1">
              <a:solidFill>
                <a:srgbClr val="0033CC"/>
              </a:solidFill>
            </a:endParaRPr>
          </a:p>
          <a:p>
            <a:r>
              <a:rPr lang="zh-CN" sz="3600" b="1">
                <a:solidFill>
                  <a:srgbClr val="0033CC"/>
                </a:solidFill>
              </a:rPr>
              <a:t>小 荷 才 露 尖 尖 角 ，</a:t>
            </a:r>
          </a:p>
          <a:p>
            <a:endParaRPr lang="zh-CN" sz="3600" b="1">
              <a:solidFill>
                <a:srgbClr val="0033CC"/>
              </a:solidFill>
            </a:endParaRPr>
          </a:p>
          <a:p>
            <a:r>
              <a:rPr lang="zh-CN" sz="3600" b="1">
                <a:solidFill>
                  <a:srgbClr val="0033CC"/>
                </a:solidFill>
              </a:rPr>
              <a:t>早 有 蜻 蜓 立 上 头 。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993900" y="4791075"/>
            <a:ext cx="5561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6157913" y="3573463"/>
            <a:ext cx="142875" cy="144462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3851275" y="3573463"/>
            <a:ext cx="142875" cy="144462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5581650" y="3573463"/>
            <a:ext cx="142875" cy="144462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568700" y="3757613"/>
            <a:ext cx="2168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400" b="1"/>
              <a:t>映照</a:t>
            </a:r>
          </a:p>
        </p:txBody>
      </p:sp>
      <p:sp>
        <p:nvSpPr>
          <p:cNvPr id="8205" name="Oval 13"/>
          <p:cNvSpPr>
            <a:spLocks noChangeArrowheads="1"/>
          </p:cNvSpPr>
          <p:nvPr/>
        </p:nvSpPr>
        <p:spPr bwMode="auto">
          <a:xfrm>
            <a:off x="3851275" y="4654550"/>
            <a:ext cx="142875" cy="142875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6" name="Oval 14"/>
          <p:cNvSpPr>
            <a:spLocks noChangeArrowheads="1"/>
          </p:cNvSpPr>
          <p:nvPr/>
        </p:nvSpPr>
        <p:spPr bwMode="auto">
          <a:xfrm>
            <a:off x="5005388" y="2492375"/>
            <a:ext cx="142875" cy="144463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4859338" y="3776663"/>
            <a:ext cx="3097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400" b="1"/>
              <a:t>晴天里柔和的风光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4572000" y="2636838"/>
            <a:ext cx="2933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400" b="1"/>
              <a:t>爱惜</a:t>
            </a:r>
          </a:p>
        </p:txBody>
      </p:sp>
      <p:sp>
        <p:nvSpPr>
          <p:cNvPr id="8209" name="Oval 17"/>
          <p:cNvSpPr>
            <a:spLocks noChangeArrowheads="1"/>
          </p:cNvSpPr>
          <p:nvPr/>
        </p:nvSpPr>
        <p:spPr bwMode="auto">
          <a:xfrm>
            <a:off x="5653088" y="2492375"/>
            <a:ext cx="142875" cy="144463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324475" y="2636838"/>
            <a:ext cx="218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400" b="1"/>
              <a:t>细细</a:t>
            </a:r>
          </a:p>
        </p:txBody>
      </p:sp>
      <p:sp>
        <p:nvSpPr>
          <p:cNvPr id="8211" name="Oval 19"/>
          <p:cNvSpPr>
            <a:spLocks noChangeArrowheads="1"/>
          </p:cNvSpPr>
          <p:nvPr/>
        </p:nvSpPr>
        <p:spPr bwMode="auto">
          <a:xfrm>
            <a:off x="6229350" y="2492375"/>
            <a:ext cx="142875" cy="144463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6165850" y="2636838"/>
            <a:ext cx="1236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400" b="1"/>
              <a:t>流淌</a:t>
            </a: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3454400" y="4870450"/>
            <a:ext cx="2054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400" b="1"/>
              <a:t>刚刚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1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4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7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3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 animBg="1"/>
      <p:bldP spid="8202" grpId="0" animBg="1"/>
      <p:bldP spid="8203" grpId="0" animBg="1"/>
      <p:bldP spid="8204" grpId="0" bldLvl="0" autoUpdateAnimBg="0"/>
      <p:bldP spid="8205" grpId="0" animBg="1"/>
      <p:bldP spid="8206" grpId="0" animBg="1"/>
      <p:bldP spid="8207" grpId="0" bldLvl="0" autoUpdateAnimBg="0"/>
      <p:bldP spid="8208" grpId="0" bldLvl="0" autoUpdateAnimBg="0"/>
      <p:bldP spid="8209" grpId="0" animBg="1"/>
      <p:bldP spid="8210" grpId="0" bldLvl="0" autoUpdateAnimBg="0"/>
      <p:bldP spid="8211" grpId="0" animBg="1"/>
      <p:bldP spid="8212" grpId="0" bldLvl="0" autoUpdateAnimBg="0"/>
      <p:bldP spid="8213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池塘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1750" y="3175"/>
            <a:ext cx="9212263" cy="6881813"/>
          </a:xfrm>
          <a:noFill/>
          <a:ln/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627313" y="2349500"/>
            <a:ext cx="54514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0033CC"/>
                </a:solidFill>
              </a:rPr>
              <a:t>  </a:t>
            </a:r>
          </a:p>
          <a:p>
            <a:endParaRPr lang="zh-CN" altLang="zh-CN" sz="3600" b="1">
              <a:solidFill>
                <a:srgbClr val="0033CC"/>
              </a:solidFill>
            </a:endParaRPr>
          </a:p>
          <a:p>
            <a:endParaRPr lang="zh-CN" altLang="zh-CN" sz="3600" b="1">
              <a:solidFill>
                <a:srgbClr val="0033CC"/>
              </a:solidFill>
            </a:endParaRPr>
          </a:p>
          <a:p>
            <a:endParaRPr lang="zh-CN" altLang="zh-CN" sz="3600" b="1">
              <a:solidFill>
                <a:srgbClr val="0033CC"/>
              </a:solidFill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331913" y="2205038"/>
            <a:ext cx="75612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800" b="1">
                <a:solidFill>
                  <a:srgbClr val="0033CC"/>
                </a:solidFill>
              </a:rPr>
              <a:t>无声的泉眼爱惜泉水，让它细细地流淌，</a:t>
            </a:r>
          </a:p>
          <a:p>
            <a:r>
              <a:rPr lang="zh-CN" sz="2800" b="1">
                <a:solidFill>
                  <a:srgbClr val="0033CC"/>
                </a:solidFill>
              </a:rPr>
              <a:t>树阴倒映在水里，像是爱恋这晴天柔和的光。</a:t>
            </a:r>
          </a:p>
          <a:p>
            <a:r>
              <a:rPr lang="zh-CN" altLang="en-US" sz="2800" b="1">
                <a:solidFill>
                  <a:srgbClr val="0033CC"/>
                </a:solidFill>
              </a:rPr>
              <a:t>嫩绿的荷叶那尖尖的小角刚刚露出水面</a:t>
            </a:r>
            <a:r>
              <a:rPr lang="zh-CN" sz="2800" b="1">
                <a:solidFill>
                  <a:srgbClr val="0033CC"/>
                </a:solidFill>
              </a:rPr>
              <a:t>，</a:t>
            </a:r>
          </a:p>
          <a:p>
            <a:r>
              <a:rPr lang="zh-CN" altLang="en-US" sz="2800" b="1">
                <a:solidFill>
                  <a:srgbClr val="0033CC"/>
                </a:solidFill>
              </a:rPr>
              <a:t>就</a:t>
            </a:r>
            <a:r>
              <a:rPr lang="zh-CN" sz="2800" b="1">
                <a:solidFill>
                  <a:srgbClr val="0033CC"/>
                </a:solidFill>
              </a:rPr>
              <a:t>有蜻蜓</a:t>
            </a:r>
            <a:r>
              <a:rPr lang="zh-CN" altLang="en-US" sz="2800" b="1">
                <a:solidFill>
                  <a:srgbClr val="0033CC"/>
                </a:solidFill>
              </a:rPr>
              <a:t>飞来落</a:t>
            </a:r>
            <a:r>
              <a:rPr lang="zh-CN" sz="2800" b="1">
                <a:solidFill>
                  <a:srgbClr val="0033CC"/>
                </a:solidFill>
              </a:rPr>
              <a:t>在上面了。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157255203</TotalTime>
  <Pages>0</Pages>
  <Words>254</Words>
  <Characters>0</Characters>
  <Application>Microsoft Office PowerPoint</Application>
  <DocSecurity>0</DocSecurity>
  <PresentationFormat>全屏显示(4:3)</PresentationFormat>
  <Lines>0</Lines>
  <Paragraphs>68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Arial</vt:lpstr>
      <vt:lpstr>宋体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yyyy</dc:creator>
  <cp:lastModifiedBy>老百晓在线</cp:lastModifiedBy>
  <cp:revision>2</cp:revision>
  <cp:lastPrinted>1899-12-30T00:00:00Z</cp:lastPrinted>
  <dcterms:created xsi:type="dcterms:W3CDTF">2007-04-06T11:45:22Z</dcterms:created>
  <dcterms:modified xsi:type="dcterms:W3CDTF">2020-08-22T08:34:15Z</dcterms:modified>
</cp:coreProperties>
</file>