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1089" r:id="rId3"/>
    <p:sldId id="1116" r:id="rId4"/>
    <p:sldId id="1117" r:id="rId5"/>
    <p:sldId id="1099" r:id="rId6"/>
    <p:sldId id="1118" r:id="rId7"/>
    <p:sldId id="1119" r:id="rId8"/>
    <p:sldId id="1120" r:id="rId9"/>
    <p:sldId id="1121" r:id="rId10"/>
    <p:sldId id="1122" r:id="rId11"/>
    <p:sldId id="1123" r:id="rId12"/>
    <p:sldId id="1124" r:id="rId13"/>
    <p:sldId id="1126" r:id="rId14"/>
    <p:sldId id="1125" r:id="rId15"/>
  </p:sldIdLst>
  <p:sldSz cx="9144000" cy="5143500" type="screen16x9"/>
  <p:notesSz cx="6858000" cy="9144000"/>
  <p:embeddedFontLst>
    <p:embeddedFont>
      <p:font typeface="黑体" panose="02010609060101010101" charset="-122"/>
      <p:regular r:id="rId22"/>
    </p:embeddedFont>
    <p:embeddedFont>
      <p:font typeface="华文新魏" panose="02010800040101010101" pitchFamily="2" charset="-122"/>
      <p:regular r:id="rId23"/>
    </p:embeddedFont>
    <p:embeddedFont>
      <p:font typeface="方正姚体" panose="0201060103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汉语拼音" panose="020B0604020202020204" pitchFamily="34" charset="0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微软雅黑" panose="020B0503020204020204" charset="-122"/>
      <p:regular r:id="rId3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177295" y="123309"/>
            <a:ext cx="1783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  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一个豆荚里的五粒豆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506165"/>
            <a:ext cx="770485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zh-CN" sz="5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个豆荚里的五粒豆</a:t>
            </a:r>
            <a:endParaRPr lang="zh-CN" altLang="zh-CN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1484110" y="1400242"/>
            <a:ext cx="63282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065" y="1649095"/>
            <a:ext cx="4560570" cy="3071495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572420" y="2923232"/>
            <a:ext cx="182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第一课时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粒豆：随遇而安，喜欢过平静的生活。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59" y="915566"/>
            <a:ext cx="7272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母亲不相信，但她还是仔细地用一根小棍子把植物支起来。为什么母亲不相信，还是……？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600" y="3003798"/>
            <a:ext cx="26408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是一位母亲对子女爱的体现。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6980" y="2347471"/>
            <a:ext cx="3121423" cy="2353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59" y="725701"/>
            <a:ext cx="7272807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怎样理解“真的，它现在要开花了！……”这一段？此时小姑娘的心情是怎样的？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59" y="2501136"/>
            <a:ext cx="41764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小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豌豆的长大满足了小姑娘的愿望，使她鼓励起了战胜病魔的信心。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130" y="2383790"/>
            <a:ext cx="3247390" cy="2296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203598"/>
            <a:ext cx="727280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通过本课的学习，感受到了爱的幸福，爱的神奇，同时更感受到奉献爱是最崇高的、最伟大的。只要我们都献出一份爱心。世界将处处充满爱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!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小姑娘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对小豌豆很感激，假如你是小豌豆，你会对小姑娘说些什么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44" y="483518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zh-CN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21"/>
          <p:cNvCxnSpPr/>
          <p:nvPr/>
        </p:nvCxnSpPr>
        <p:spPr bwMode="auto">
          <a:xfrm flipV="1">
            <a:off x="67370" y="1047080"/>
            <a:ext cx="225583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同侧圆角矩形 2"/>
          <p:cNvSpPr/>
          <p:nvPr/>
        </p:nvSpPr>
        <p:spPr bwMode="auto">
          <a:xfrm>
            <a:off x="251520" y="48351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charset="-122"/>
              </a:rPr>
              <a:t>学习字词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0255" y="3363838"/>
            <a:ext cx="2523745" cy="1730349"/>
            <a:chOff x="-283761" y="3242513"/>
            <a:chExt cx="4543910" cy="3748564"/>
          </a:xfrm>
        </p:grpSpPr>
        <p:sp>
          <p:nvSpPr>
            <p:cNvPr id="13" name="椭圆 12"/>
            <p:cNvSpPr/>
            <p:nvPr/>
          </p:nvSpPr>
          <p:spPr>
            <a:xfrm>
              <a:off x="-283761" y="5437689"/>
              <a:ext cx="4543910" cy="155338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rgbClr val="F2F2F2">
                    <a:alpha val="65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-41208" y="5598452"/>
              <a:ext cx="4170574" cy="1311891"/>
            </a:xfrm>
            <a:prstGeom prst="rect">
              <a:avLst/>
            </a:prstGeom>
          </p:spPr>
        </p:pic>
        <p:sp>
          <p:nvSpPr>
            <p:cNvPr id="15" name="Freeform 5619"/>
            <p:cNvSpPr/>
            <p:nvPr/>
          </p:nvSpPr>
          <p:spPr bwMode="auto">
            <a:xfrm>
              <a:off x="857084" y="4504361"/>
              <a:ext cx="451737" cy="2064227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627"/>
            <p:cNvSpPr/>
            <p:nvPr/>
          </p:nvSpPr>
          <p:spPr bwMode="auto">
            <a:xfrm>
              <a:off x="748843" y="3899212"/>
              <a:ext cx="1693264" cy="631235"/>
            </a:xfrm>
            <a:custGeom>
              <a:avLst/>
              <a:gdLst>
                <a:gd name="T0" fmla="*/ 52 w 566"/>
                <a:gd name="T1" fmla="*/ 211 h 211"/>
                <a:gd name="T2" fmla="*/ 0 w 566"/>
                <a:gd name="T3" fmla="*/ 41 h 211"/>
                <a:gd name="T4" fmla="*/ 485 w 566"/>
                <a:gd name="T5" fmla="*/ 0 h 211"/>
                <a:gd name="T6" fmla="*/ 566 w 566"/>
                <a:gd name="T7" fmla="*/ 155 h 211"/>
                <a:gd name="T8" fmla="*/ 52 w 566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211">
                  <a:moveTo>
                    <a:pt x="52" y="211"/>
                  </a:moveTo>
                  <a:lnTo>
                    <a:pt x="0" y="41"/>
                  </a:lnTo>
                  <a:lnTo>
                    <a:pt x="485" y="0"/>
                  </a:lnTo>
                  <a:lnTo>
                    <a:pt x="566" y="155"/>
                  </a:lnTo>
                  <a:lnTo>
                    <a:pt x="52" y="2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631"/>
            <p:cNvSpPr/>
            <p:nvPr/>
          </p:nvSpPr>
          <p:spPr bwMode="auto">
            <a:xfrm>
              <a:off x="2419012" y="4025667"/>
              <a:ext cx="1624456" cy="948349"/>
            </a:xfrm>
            <a:custGeom>
              <a:avLst/>
              <a:gdLst>
                <a:gd name="T0" fmla="*/ 0 w 543"/>
                <a:gd name="T1" fmla="*/ 109 h 317"/>
                <a:gd name="T2" fmla="*/ 230 w 543"/>
                <a:gd name="T3" fmla="*/ 0 h 317"/>
                <a:gd name="T4" fmla="*/ 543 w 543"/>
                <a:gd name="T5" fmla="*/ 182 h 317"/>
                <a:gd name="T6" fmla="*/ 264 w 543"/>
                <a:gd name="T7" fmla="*/ 317 h 317"/>
                <a:gd name="T8" fmla="*/ 0 w 543"/>
                <a:gd name="T9" fmla="*/ 10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317">
                  <a:moveTo>
                    <a:pt x="0" y="109"/>
                  </a:moveTo>
                  <a:lnTo>
                    <a:pt x="230" y="0"/>
                  </a:lnTo>
                  <a:lnTo>
                    <a:pt x="543" y="182"/>
                  </a:lnTo>
                  <a:lnTo>
                    <a:pt x="264" y="317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619"/>
            <p:cNvSpPr/>
            <p:nvPr/>
          </p:nvSpPr>
          <p:spPr bwMode="auto">
            <a:xfrm>
              <a:off x="869732" y="4548387"/>
              <a:ext cx="451737" cy="2064228"/>
            </a:xfrm>
            <a:custGeom>
              <a:avLst/>
              <a:gdLst>
                <a:gd name="T0" fmla="*/ 147 w 151"/>
                <a:gd name="T1" fmla="*/ 690 h 690"/>
                <a:gd name="T2" fmla="*/ 13 w 151"/>
                <a:gd name="T3" fmla="*/ 389 h 690"/>
                <a:gd name="T4" fmla="*/ 0 w 151"/>
                <a:gd name="T5" fmla="*/ 0 h 690"/>
                <a:gd name="T6" fmla="*/ 151 w 151"/>
                <a:gd name="T7" fmla="*/ 241 h 690"/>
                <a:gd name="T8" fmla="*/ 147 w 151"/>
                <a:gd name="T9" fmla="*/ 69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90">
                  <a:moveTo>
                    <a:pt x="147" y="690"/>
                  </a:moveTo>
                  <a:lnTo>
                    <a:pt x="13" y="389"/>
                  </a:lnTo>
                  <a:lnTo>
                    <a:pt x="0" y="0"/>
                  </a:lnTo>
                  <a:lnTo>
                    <a:pt x="151" y="241"/>
                  </a:lnTo>
                  <a:lnTo>
                    <a:pt x="147" y="690"/>
                  </a:lnTo>
                  <a:close/>
                </a:path>
              </a:pathLst>
            </a:custGeom>
            <a:gradFill flip="none" rotWithShape="1">
              <a:gsLst>
                <a:gs pos="92000">
                  <a:schemeClr val="bg1">
                    <a:lumMod val="65000"/>
                    <a:alpha val="50000"/>
                  </a:schemeClr>
                </a:gs>
                <a:gs pos="40000">
                  <a:schemeClr val="bg1">
                    <a:alpha val="0"/>
                  </a:schemeClr>
                </a:gs>
                <a:gs pos="8000">
                  <a:schemeClr val="bg1">
                    <a:lumMod val="65000"/>
                    <a:alpha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623"/>
            <p:cNvSpPr/>
            <p:nvPr/>
          </p:nvSpPr>
          <p:spPr bwMode="auto">
            <a:xfrm>
              <a:off x="63408" y="4302215"/>
              <a:ext cx="1277426" cy="954330"/>
            </a:xfrm>
            <a:custGeom>
              <a:avLst/>
              <a:gdLst>
                <a:gd name="T0" fmla="*/ 178 w 178"/>
                <a:gd name="T1" fmla="*/ 131 h 132"/>
                <a:gd name="T2" fmla="*/ 119 w 178"/>
                <a:gd name="T3" fmla="*/ 30 h 132"/>
                <a:gd name="T4" fmla="*/ 0 w 178"/>
                <a:gd name="T5" fmla="*/ 0 h 132"/>
                <a:gd name="T6" fmla="*/ 31 w 178"/>
                <a:gd name="T7" fmla="*/ 98 h 132"/>
                <a:gd name="T8" fmla="*/ 177 w 178"/>
                <a:gd name="T9" fmla="*/ 131 h 132"/>
                <a:gd name="T10" fmla="*/ 178 w 178"/>
                <a:gd name="T11" fmla="*/ 132 h 132"/>
                <a:gd name="T12" fmla="*/ 178 w 178"/>
                <a:gd name="T13" fmla="*/ 13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32">
                  <a:moveTo>
                    <a:pt x="178" y="131"/>
                  </a:moveTo>
                  <a:cubicBezTo>
                    <a:pt x="119" y="30"/>
                    <a:pt x="119" y="30"/>
                    <a:pt x="119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176" y="130"/>
                    <a:pt x="177" y="131"/>
                  </a:cubicBezTo>
                  <a:cubicBezTo>
                    <a:pt x="178" y="131"/>
                    <a:pt x="178" y="132"/>
                    <a:pt x="178" y="132"/>
                  </a:cubicBezTo>
                  <a:lnTo>
                    <a:pt x="178" y="1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Group 5788"/>
            <p:cNvGrpSpPr>
              <a:grpSpLocks noChangeAspect="1"/>
            </p:cNvGrpSpPr>
            <p:nvPr/>
          </p:nvGrpSpPr>
          <p:grpSpPr bwMode="auto">
            <a:xfrm>
              <a:off x="891101" y="5149389"/>
              <a:ext cx="415185" cy="1415804"/>
              <a:chOff x="2534" y="2472"/>
              <a:chExt cx="139" cy="474"/>
            </a:xfr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lumMod val="65000"/>
                    <a:alpha val="32000"/>
                  </a:schemeClr>
                </a:gs>
              </a:gsLst>
              <a:lin ang="5400000" scaled="0"/>
            </a:gradFill>
          </p:grpSpPr>
          <p:sp>
            <p:nvSpPr>
              <p:cNvPr id="58" name="Freeform 5789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790"/>
              <p:cNvSpPr/>
              <p:nvPr/>
            </p:nvSpPr>
            <p:spPr bwMode="auto">
              <a:xfrm>
                <a:off x="2534" y="2472"/>
                <a:ext cx="139" cy="474"/>
              </a:xfrm>
              <a:custGeom>
                <a:avLst/>
                <a:gdLst>
                  <a:gd name="T0" fmla="*/ 0 w 139"/>
                  <a:gd name="T1" fmla="*/ 0 h 474"/>
                  <a:gd name="T2" fmla="*/ 5 w 139"/>
                  <a:gd name="T3" fmla="*/ 175 h 474"/>
                  <a:gd name="T4" fmla="*/ 139 w 139"/>
                  <a:gd name="T5" fmla="*/ 474 h 474"/>
                  <a:gd name="T6" fmla="*/ 139 w 139"/>
                  <a:gd name="T7" fmla="*/ 29 h 474"/>
                  <a:gd name="T8" fmla="*/ 0 w 139"/>
                  <a:gd name="T9" fmla="*/ 0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474">
                    <a:moveTo>
                      <a:pt x="0" y="0"/>
                    </a:moveTo>
                    <a:lnTo>
                      <a:pt x="5" y="175"/>
                    </a:lnTo>
                    <a:lnTo>
                      <a:pt x="139" y="474"/>
                    </a:lnTo>
                    <a:lnTo>
                      <a:pt x="139" y="29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" name="Group 5638"/>
            <p:cNvGrpSpPr>
              <a:grpSpLocks noChangeAspect="1"/>
            </p:cNvGrpSpPr>
            <p:nvPr/>
          </p:nvGrpSpPr>
          <p:grpSpPr bwMode="auto">
            <a:xfrm>
              <a:off x="911236" y="4355892"/>
              <a:ext cx="2309539" cy="903473"/>
              <a:chOff x="3454" y="2010"/>
              <a:chExt cx="772" cy="302"/>
            </a:xfrm>
            <a:solidFill>
              <a:schemeClr val="bg1">
                <a:lumMod val="85000"/>
              </a:schemeClr>
            </a:solidFill>
          </p:grpSpPr>
          <p:sp>
            <p:nvSpPr>
              <p:cNvPr id="56" name="Freeform 5639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5640"/>
              <p:cNvSpPr/>
              <p:nvPr/>
            </p:nvSpPr>
            <p:spPr bwMode="auto">
              <a:xfrm>
                <a:off x="3454" y="2010"/>
                <a:ext cx="772" cy="302"/>
              </a:xfrm>
              <a:custGeom>
                <a:avLst/>
                <a:gdLst>
                  <a:gd name="T0" fmla="*/ 510 w 772"/>
                  <a:gd name="T1" fmla="*/ 0 h 302"/>
                  <a:gd name="T2" fmla="*/ 0 w 772"/>
                  <a:gd name="T3" fmla="*/ 56 h 302"/>
                  <a:gd name="T4" fmla="*/ 141 w 772"/>
                  <a:gd name="T5" fmla="*/ 302 h 302"/>
                  <a:gd name="T6" fmla="*/ 772 w 772"/>
                  <a:gd name="T7" fmla="*/ 208 h 302"/>
                  <a:gd name="T8" fmla="*/ 510 w 772"/>
                  <a:gd name="T9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2" h="302">
                    <a:moveTo>
                      <a:pt x="510" y="0"/>
                    </a:moveTo>
                    <a:lnTo>
                      <a:pt x="0" y="56"/>
                    </a:lnTo>
                    <a:lnTo>
                      <a:pt x="141" y="302"/>
                    </a:lnTo>
                    <a:lnTo>
                      <a:pt x="772" y="208"/>
                    </a:lnTo>
                    <a:lnTo>
                      <a:pt x="51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26108" y="3688120"/>
              <a:ext cx="1026394" cy="2145453"/>
              <a:chOff x="4400552" y="1170243"/>
              <a:chExt cx="1411857" cy="2951180"/>
            </a:xfrm>
          </p:grpSpPr>
          <p:sp>
            <p:nvSpPr>
              <p:cNvPr id="50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51" name="Freeform 5704"/>
              <p:cNvSpPr/>
              <p:nvPr/>
            </p:nvSpPr>
            <p:spPr bwMode="auto">
              <a:xfrm>
                <a:off x="4400552" y="1170243"/>
                <a:ext cx="493713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52" name="Freeform 5715"/>
              <p:cNvSpPr/>
              <p:nvPr/>
            </p:nvSpPr>
            <p:spPr bwMode="auto">
              <a:xfrm>
                <a:off x="4476484" y="1752667"/>
                <a:ext cx="1084263" cy="2273301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5716"/>
              <p:cNvSpPr/>
              <p:nvPr/>
            </p:nvSpPr>
            <p:spPr bwMode="auto">
              <a:xfrm>
                <a:off x="4713020" y="1641541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E3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5703"/>
              <p:cNvSpPr/>
              <p:nvPr/>
            </p:nvSpPr>
            <p:spPr bwMode="auto">
              <a:xfrm>
                <a:off x="4405578" y="1186854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rot="781172">
              <a:off x="1303389" y="3357402"/>
              <a:ext cx="1026394" cy="2145453"/>
              <a:chOff x="4400552" y="1170242"/>
              <a:chExt cx="1411857" cy="2951181"/>
            </a:xfrm>
          </p:grpSpPr>
          <p:sp>
            <p:nvSpPr>
              <p:cNvPr id="44" name="Freeform 5702"/>
              <p:cNvSpPr/>
              <p:nvPr/>
            </p:nvSpPr>
            <p:spPr bwMode="auto">
              <a:xfrm>
                <a:off x="5450459" y="3873773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45" name="Freeform 5704"/>
              <p:cNvSpPr/>
              <p:nvPr/>
            </p:nvSpPr>
            <p:spPr bwMode="auto">
              <a:xfrm>
                <a:off x="4400552" y="1170242"/>
                <a:ext cx="493713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6" name="Freeform 5715"/>
              <p:cNvSpPr/>
              <p:nvPr/>
            </p:nvSpPr>
            <p:spPr bwMode="auto">
              <a:xfrm>
                <a:off x="4476483" y="1752666"/>
                <a:ext cx="1084263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716"/>
              <p:cNvSpPr/>
              <p:nvPr/>
            </p:nvSpPr>
            <p:spPr bwMode="auto">
              <a:xfrm>
                <a:off x="4713021" y="1641541"/>
                <a:ext cx="1055688" cy="2328865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018B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717"/>
              <p:cNvSpPr/>
              <p:nvPr/>
            </p:nvSpPr>
            <p:spPr bwMode="auto">
              <a:xfrm>
                <a:off x="4597132" y="1733617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701895">
              <a:off x="1956371" y="3320026"/>
              <a:ext cx="1026394" cy="2145453"/>
              <a:chOff x="4400548" y="1170243"/>
              <a:chExt cx="1411855" cy="2951179"/>
            </a:xfrm>
          </p:grpSpPr>
          <p:sp>
            <p:nvSpPr>
              <p:cNvPr id="38" name="Freeform 5702"/>
              <p:cNvSpPr/>
              <p:nvPr/>
            </p:nvSpPr>
            <p:spPr bwMode="auto">
              <a:xfrm>
                <a:off x="5450453" y="3873772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9" name="Freeform 5704"/>
              <p:cNvSpPr/>
              <p:nvPr/>
            </p:nvSpPr>
            <p:spPr bwMode="auto">
              <a:xfrm>
                <a:off x="4400548" y="1170243"/>
                <a:ext cx="493712" cy="893763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40" name="Freeform 5715"/>
              <p:cNvSpPr/>
              <p:nvPr/>
            </p:nvSpPr>
            <p:spPr bwMode="auto">
              <a:xfrm>
                <a:off x="4476479" y="1752665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5716"/>
              <p:cNvSpPr/>
              <p:nvPr/>
            </p:nvSpPr>
            <p:spPr bwMode="auto">
              <a:xfrm>
                <a:off x="4713018" y="1641539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rgbClr val="FFA2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 rot="2920266">
              <a:off x="2405206" y="3813343"/>
              <a:ext cx="1026395" cy="2145450"/>
              <a:chOff x="4400552" y="1170242"/>
              <a:chExt cx="1411857" cy="2951182"/>
            </a:xfrm>
          </p:grpSpPr>
          <p:sp>
            <p:nvSpPr>
              <p:cNvPr id="32" name="Freeform 5702"/>
              <p:cNvSpPr/>
              <p:nvPr/>
            </p:nvSpPr>
            <p:spPr bwMode="auto">
              <a:xfrm>
                <a:off x="5450459" y="3873774"/>
                <a:ext cx="361950" cy="247650"/>
              </a:xfrm>
              <a:custGeom>
                <a:avLst/>
                <a:gdLst>
                  <a:gd name="T0" fmla="*/ 39 w 39"/>
                  <a:gd name="T1" fmla="*/ 11 h 27"/>
                  <a:gd name="T2" fmla="*/ 39 w 39"/>
                  <a:gd name="T3" fmla="*/ 12 h 27"/>
                  <a:gd name="T4" fmla="*/ 38 w 39"/>
                  <a:gd name="T5" fmla="*/ 13 h 27"/>
                  <a:gd name="T6" fmla="*/ 31 w 39"/>
                  <a:gd name="T7" fmla="*/ 19 h 27"/>
                  <a:gd name="T8" fmla="*/ 30 w 39"/>
                  <a:gd name="T9" fmla="*/ 20 h 27"/>
                  <a:gd name="T10" fmla="*/ 29 w 39"/>
                  <a:gd name="T11" fmla="*/ 21 h 27"/>
                  <a:gd name="T12" fmla="*/ 19 w 39"/>
                  <a:gd name="T13" fmla="*/ 25 h 27"/>
                  <a:gd name="T14" fmla="*/ 17 w 39"/>
                  <a:gd name="T15" fmla="*/ 26 h 27"/>
                  <a:gd name="T16" fmla="*/ 16 w 39"/>
                  <a:gd name="T17" fmla="*/ 26 h 27"/>
                  <a:gd name="T18" fmla="*/ 7 w 39"/>
                  <a:gd name="T19" fmla="*/ 27 h 27"/>
                  <a:gd name="T20" fmla="*/ 6 w 39"/>
                  <a:gd name="T21" fmla="*/ 26 h 27"/>
                  <a:gd name="T22" fmla="*/ 5 w 39"/>
                  <a:gd name="T23" fmla="*/ 26 h 27"/>
                  <a:gd name="T24" fmla="*/ 0 w 39"/>
                  <a:gd name="T25" fmla="*/ 15 h 27"/>
                  <a:gd name="T26" fmla="*/ 11 w 39"/>
                  <a:gd name="T27" fmla="*/ 14 h 27"/>
                  <a:gd name="T28" fmla="*/ 11 w 39"/>
                  <a:gd name="T29" fmla="*/ 15 h 27"/>
                  <a:gd name="T30" fmla="*/ 12 w 39"/>
                  <a:gd name="T31" fmla="*/ 14 h 27"/>
                  <a:gd name="T32" fmla="*/ 26 w 39"/>
                  <a:gd name="T33" fmla="*/ 8 h 27"/>
                  <a:gd name="T34" fmla="*/ 26 w 39"/>
                  <a:gd name="T35" fmla="*/ 8 h 27"/>
                  <a:gd name="T36" fmla="*/ 34 w 39"/>
                  <a:gd name="T37" fmla="*/ 0 h 27"/>
                  <a:gd name="T38" fmla="*/ 39 w 39"/>
                  <a:gd name="T39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7">
                    <a:moveTo>
                      <a:pt x="39" y="11"/>
                    </a:moveTo>
                    <a:cubicBezTo>
                      <a:pt x="39" y="11"/>
                      <a:pt x="39" y="12"/>
                      <a:pt x="39" y="12"/>
                    </a:cubicBezTo>
                    <a:cubicBezTo>
                      <a:pt x="39" y="12"/>
                      <a:pt x="38" y="13"/>
                      <a:pt x="38" y="13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0"/>
                      <a:pt x="31" y="20"/>
                      <a:pt x="30" y="20"/>
                    </a:cubicBezTo>
                    <a:cubicBezTo>
                      <a:pt x="30" y="20"/>
                      <a:pt x="29" y="21"/>
                      <a:pt x="29" y="21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E8707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87071"/>
                  </a:solidFill>
                </a:endParaRPr>
              </a:p>
            </p:txBody>
          </p:sp>
          <p:sp>
            <p:nvSpPr>
              <p:cNvPr id="33" name="Freeform 5704"/>
              <p:cNvSpPr/>
              <p:nvPr/>
            </p:nvSpPr>
            <p:spPr bwMode="auto">
              <a:xfrm>
                <a:off x="4400552" y="1170242"/>
                <a:ext cx="493712" cy="893764"/>
              </a:xfrm>
              <a:custGeom>
                <a:avLst/>
                <a:gdLst>
                  <a:gd name="T0" fmla="*/ 27 w 54"/>
                  <a:gd name="T1" fmla="*/ 95 h 96"/>
                  <a:gd name="T2" fmla="*/ 39 w 54"/>
                  <a:gd name="T3" fmla="*/ 90 h 96"/>
                  <a:gd name="T4" fmla="*/ 50 w 54"/>
                  <a:gd name="T5" fmla="*/ 85 h 96"/>
                  <a:gd name="T6" fmla="*/ 50 w 54"/>
                  <a:gd name="T7" fmla="*/ 67 h 96"/>
                  <a:gd name="T8" fmla="*/ 43 w 54"/>
                  <a:gd name="T9" fmla="*/ 51 h 96"/>
                  <a:gd name="T10" fmla="*/ 37 w 54"/>
                  <a:gd name="T11" fmla="*/ 41 h 96"/>
                  <a:gd name="T12" fmla="*/ 37 w 54"/>
                  <a:gd name="T13" fmla="*/ 41 h 96"/>
                  <a:gd name="T14" fmla="*/ 2 w 54"/>
                  <a:gd name="T15" fmla="*/ 1 h 96"/>
                  <a:gd name="T16" fmla="*/ 0 w 54"/>
                  <a:gd name="T17" fmla="*/ 0 h 96"/>
                  <a:gd name="T18" fmla="*/ 0 w 54"/>
                  <a:gd name="T19" fmla="*/ 2 h 96"/>
                  <a:gd name="T20" fmla="*/ 5 w 54"/>
                  <a:gd name="T21" fmla="*/ 56 h 96"/>
                  <a:gd name="T22" fmla="*/ 7 w 54"/>
                  <a:gd name="T23" fmla="*/ 66 h 96"/>
                  <a:gd name="T24" fmla="*/ 14 w 54"/>
                  <a:gd name="T25" fmla="*/ 82 h 96"/>
                  <a:gd name="T26" fmla="*/ 27 w 54"/>
                  <a:gd name="T27" fmla="*/ 95 h 96"/>
                  <a:gd name="connsiteX0" fmla="*/ 5000 w 9814"/>
                  <a:gd name="connsiteY0" fmla="*/ 9896 h 9909"/>
                  <a:gd name="connsiteX1" fmla="*/ 7222 w 9814"/>
                  <a:gd name="connsiteY1" fmla="*/ 9375 h 9909"/>
                  <a:gd name="connsiteX2" fmla="*/ 9259 w 9814"/>
                  <a:gd name="connsiteY2" fmla="*/ 8854 h 9909"/>
                  <a:gd name="connsiteX3" fmla="*/ 9259 w 9814"/>
                  <a:gd name="connsiteY3" fmla="*/ 6979 h 9909"/>
                  <a:gd name="connsiteX4" fmla="*/ 7963 w 9814"/>
                  <a:gd name="connsiteY4" fmla="*/ 5313 h 9909"/>
                  <a:gd name="connsiteX5" fmla="*/ 6852 w 9814"/>
                  <a:gd name="connsiteY5" fmla="*/ 4271 h 9909"/>
                  <a:gd name="connsiteX6" fmla="*/ 6852 w 9814"/>
                  <a:gd name="connsiteY6" fmla="*/ 4271 h 9909"/>
                  <a:gd name="connsiteX7" fmla="*/ 370 w 9814"/>
                  <a:gd name="connsiteY7" fmla="*/ 104 h 9909"/>
                  <a:gd name="connsiteX8" fmla="*/ 0 w 9814"/>
                  <a:gd name="connsiteY8" fmla="*/ 0 h 9909"/>
                  <a:gd name="connsiteX9" fmla="*/ 0 w 9814"/>
                  <a:gd name="connsiteY9" fmla="*/ 208 h 9909"/>
                  <a:gd name="connsiteX10" fmla="*/ 926 w 9814"/>
                  <a:gd name="connsiteY10" fmla="*/ 5833 h 9909"/>
                  <a:gd name="connsiteX11" fmla="*/ 1486 w 9814"/>
                  <a:gd name="connsiteY11" fmla="*/ 6875 h 9909"/>
                  <a:gd name="connsiteX12" fmla="*/ 2593 w 9814"/>
                  <a:gd name="connsiteY12" fmla="*/ 8542 h 9909"/>
                  <a:gd name="connsiteX13" fmla="*/ 5000 w 9814"/>
                  <a:gd name="connsiteY13" fmla="*/ 9896 h 9909"/>
                  <a:gd name="connsiteX0-1" fmla="*/ 5095 w 10001"/>
                  <a:gd name="connsiteY0-2" fmla="*/ 9987 h 10000"/>
                  <a:gd name="connsiteX1-3" fmla="*/ 7359 w 10001"/>
                  <a:gd name="connsiteY1-4" fmla="*/ 9461 h 10000"/>
                  <a:gd name="connsiteX2-5" fmla="*/ 9434 w 10001"/>
                  <a:gd name="connsiteY2-6" fmla="*/ 8935 h 10000"/>
                  <a:gd name="connsiteX3-7" fmla="*/ 9434 w 10001"/>
                  <a:gd name="connsiteY3-8" fmla="*/ 7043 h 10000"/>
                  <a:gd name="connsiteX4-9" fmla="*/ 8114 w 10001"/>
                  <a:gd name="connsiteY4-10" fmla="*/ 5362 h 10000"/>
                  <a:gd name="connsiteX5-11" fmla="*/ 6982 w 10001"/>
                  <a:gd name="connsiteY5-12" fmla="*/ 4310 h 10000"/>
                  <a:gd name="connsiteX6-13" fmla="*/ 6982 w 10001"/>
                  <a:gd name="connsiteY6-14" fmla="*/ 4310 h 10000"/>
                  <a:gd name="connsiteX7-15" fmla="*/ 377 w 10001"/>
                  <a:gd name="connsiteY7-16" fmla="*/ 105 h 10000"/>
                  <a:gd name="connsiteX8-17" fmla="*/ 0 w 10001"/>
                  <a:gd name="connsiteY8-18" fmla="*/ 0 h 10000"/>
                  <a:gd name="connsiteX9-19" fmla="*/ 0 w 10001"/>
                  <a:gd name="connsiteY9-20" fmla="*/ 210 h 10000"/>
                  <a:gd name="connsiteX10-21" fmla="*/ 944 w 10001"/>
                  <a:gd name="connsiteY10-22" fmla="*/ 5887 h 10000"/>
                  <a:gd name="connsiteX11-23" fmla="*/ 1514 w 10001"/>
                  <a:gd name="connsiteY11-24" fmla="*/ 6938 h 10000"/>
                  <a:gd name="connsiteX12-25" fmla="*/ 2739 w 10001"/>
                  <a:gd name="connsiteY12-26" fmla="*/ 8620 h 10000"/>
                  <a:gd name="connsiteX13-27" fmla="*/ 5095 w 10001"/>
                  <a:gd name="connsiteY13-28" fmla="*/ 9987 h 10000"/>
                  <a:gd name="connsiteX0-29" fmla="*/ 5168 w 10074"/>
                  <a:gd name="connsiteY0-30" fmla="*/ 10248 h 10261"/>
                  <a:gd name="connsiteX1-31" fmla="*/ 7432 w 10074"/>
                  <a:gd name="connsiteY1-32" fmla="*/ 9722 h 10261"/>
                  <a:gd name="connsiteX2-33" fmla="*/ 9507 w 10074"/>
                  <a:gd name="connsiteY2-34" fmla="*/ 9196 h 10261"/>
                  <a:gd name="connsiteX3-35" fmla="*/ 9507 w 10074"/>
                  <a:gd name="connsiteY3-36" fmla="*/ 7304 h 10261"/>
                  <a:gd name="connsiteX4-37" fmla="*/ 8187 w 10074"/>
                  <a:gd name="connsiteY4-38" fmla="*/ 5623 h 10261"/>
                  <a:gd name="connsiteX5-39" fmla="*/ 7055 w 10074"/>
                  <a:gd name="connsiteY5-40" fmla="*/ 4571 h 10261"/>
                  <a:gd name="connsiteX6-41" fmla="*/ 7055 w 10074"/>
                  <a:gd name="connsiteY6-42" fmla="*/ 4571 h 10261"/>
                  <a:gd name="connsiteX7-43" fmla="*/ 450 w 10074"/>
                  <a:gd name="connsiteY7-44" fmla="*/ 366 h 10261"/>
                  <a:gd name="connsiteX8-45" fmla="*/ 73 w 10074"/>
                  <a:gd name="connsiteY8-46" fmla="*/ 261 h 10261"/>
                  <a:gd name="connsiteX9-47" fmla="*/ 73 w 10074"/>
                  <a:gd name="connsiteY9-48" fmla="*/ 471 h 10261"/>
                  <a:gd name="connsiteX10-49" fmla="*/ 1066 w 10074"/>
                  <a:gd name="connsiteY10-50" fmla="*/ 6039 h 10261"/>
                  <a:gd name="connsiteX11-51" fmla="*/ 1587 w 10074"/>
                  <a:gd name="connsiteY11-52" fmla="*/ 7199 h 10261"/>
                  <a:gd name="connsiteX12-53" fmla="*/ 2812 w 10074"/>
                  <a:gd name="connsiteY12-54" fmla="*/ 8881 h 10261"/>
                  <a:gd name="connsiteX13-55" fmla="*/ 5168 w 10074"/>
                  <a:gd name="connsiteY13-56" fmla="*/ 10248 h 1026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0074" h="10261">
                    <a:moveTo>
                      <a:pt x="5168" y="10248"/>
                    </a:moveTo>
                    <a:lnTo>
                      <a:pt x="7432" y="9722"/>
                    </a:lnTo>
                    <a:lnTo>
                      <a:pt x="9507" y="9196"/>
                    </a:lnTo>
                    <a:cubicBezTo>
                      <a:pt x="10263" y="8986"/>
                      <a:pt x="10263" y="8146"/>
                      <a:pt x="9507" y="7304"/>
                    </a:cubicBezTo>
                    <a:lnTo>
                      <a:pt x="8187" y="5623"/>
                    </a:lnTo>
                    <a:cubicBezTo>
                      <a:pt x="7810" y="5097"/>
                      <a:pt x="7620" y="4886"/>
                      <a:pt x="7055" y="4571"/>
                    </a:cubicBezTo>
                    <a:lnTo>
                      <a:pt x="7055" y="4571"/>
                    </a:lnTo>
                    <a:lnTo>
                      <a:pt x="450" y="366"/>
                    </a:lnTo>
                    <a:lnTo>
                      <a:pt x="73" y="261"/>
                    </a:lnTo>
                    <a:cubicBezTo>
                      <a:pt x="73" y="331"/>
                      <a:pt x="-92" y="-492"/>
                      <a:pt x="73" y="471"/>
                    </a:cubicBezTo>
                    <a:cubicBezTo>
                      <a:pt x="238" y="1434"/>
                      <a:pt x="813" y="4917"/>
                      <a:pt x="1066" y="6039"/>
                    </a:cubicBezTo>
                    <a:cubicBezTo>
                      <a:pt x="1318" y="7160"/>
                      <a:pt x="1399" y="6778"/>
                      <a:pt x="1587" y="7199"/>
                    </a:cubicBezTo>
                    <a:cubicBezTo>
                      <a:pt x="2909" y="8881"/>
                      <a:pt x="2812" y="8881"/>
                      <a:pt x="2812" y="8881"/>
                    </a:cubicBezTo>
                    <a:cubicBezTo>
                      <a:pt x="3566" y="9827"/>
                      <a:pt x="4601" y="10353"/>
                      <a:pt x="5168" y="10248"/>
                    </a:cubicBezTo>
                  </a:path>
                </a:pathLst>
              </a:custGeom>
              <a:solidFill>
                <a:srgbClr val="F3D8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34" name="Freeform 5715"/>
              <p:cNvSpPr/>
              <p:nvPr/>
            </p:nvSpPr>
            <p:spPr bwMode="auto">
              <a:xfrm>
                <a:off x="4476483" y="1752666"/>
                <a:ext cx="1084262" cy="2273302"/>
              </a:xfrm>
              <a:custGeom>
                <a:avLst/>
                <a:gdLst>
                  <a:gd name="T0" fmla="*/ 105 w 117"/>
                  <a:gd name="T1" fmla="*/ 248 h 248"/>
                  <a:gd name="T2" fmla="*/ 1 w 117"/>
                  <a:gd name="T3" fmla="*/ 8 h 248"/>
                  <a:gd name="T4" fmla="*/ 3 w 117"/>
                  <a:gd name="T5" fmla="*/ 2 h 248"/>
                  <a:gd name="T6" fmla="*/ 13 w 117"/>
                  <a:gd name="T7" fmla="*/ 5 h 248"/>
                  <a:gd name="T8" fmla="*/ 117 w 117"/>
                  <a:gd name="T9" fmla="*/ 247 h 248"/>
                  <a:gd name="T10" fmla="*/ 105 w 117"/>
                  <a:gd name="T11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248">
                    <a:moveTo>
                      <a:pt x="105" y="24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4"/>
                      <a:pt x="3" y="2"/>
                    </a:cubicBezTo>
                    <a:cubicBezTo>
                      <a:pt x="7" y="0"/>
                      <a:pt x="12" y="4"/>
                      <a:pt x="13" y="5"/>
                    </a:cubicBezTo>
                    <a:cubicBezTo>
                      <a:pt x="117" y="247"/>
                      <a:pt x="117" y="247"/>
                      <a:pt x="117" y="247"/>
                    </a:cubicBezTo>
                    <a:lnTo>
                      <a:pt x="105" y="24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716"/>
              <p:cNvSpPr/>
              <p:nvPr/>
            </p:nvSpPr>
            <p:spPr bwMode="auto">
              <a:xfrm>
                <a:off x="4713019" y="1641542"/>
                <a:ext cx="1055688" cy="2328864"/>
              </a:xfrm>
              <a:custGeom>
                <a:avLst/>
                <a:gdLst>
                  <a:gd name="T0" fmla="*/ 105 w 114"/>
                  <a:gd name="T1" fmla="*/ 254 h 254"/>
                  <a:gd name="T2" fmla="*/ 0 w 114"/>
                  <a:gd name="T3" fmla="*/ 12 h 254"/>
                  <a:gd name="T4" fmla="*/ 6 w 114"/>
                  <a:gd name="T5" fmla="*/ 2 h 254"/>
                  <a:gd name="T6" fmla="*/ 11 w 114"/>
                  <a:gd name="T7" fmla="*/ 5 h 254"/>
                  <a:gd name="T8" fmla="*/ 114 w 114"/>
                  <a:gd name="T9" fmla="*/ 245 h 254"/>
                  <a:gd name="T10" fmla="*/ 105 w 114"/>
                  <a:gd name="T11" fmla="*/ 25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54">
                    <a:moveTo>
                      <a:pt x="105" y="254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4"/>
                      <a:pt x="6" y="2"/>
                    </a:cubicBezTo>
                    <a:cubicBezTo>
                      <a:pt x="10" y="0"/>
                      <a:pt x="10" y="3"/>
                      <a:pt x="11" y="5"/>
                    </a:cubicBezTo>
                    <a:cubicBezTo>
                      <a:pt x="114" y="245"/>
                      <a:pt x="114" y="245"/>
                      <a:pt x="114" y="245"/>
                    </a:cubicBezTo>
                    <a:lnTo>
                      <a:pt x="105" y="25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717"/>
              <p:cNvSpPr/>
              <p:nvPr/>
            </p:nvSpPr>
            <p:spPr bwMode="auto">
              <a:xfrm>
                <a:off x="4597131" y="1733615"/>
                <a:ext cx="1093788" cy="2282828"/>
              </a:xfrm>
              <a:custGeom>
                <a:avLst/>
                <a:gdLst>
                  <a:gd name="T0" fmla="*/ 104 w 118"/>
                  <a:gd name="T1" fmla="*/ 249 h 249"/>
                  <a:gd name="T2" fmla="*/ 1 w 118"/>
                  <a:gd name="T3" fmla="*/ 10 h 249"/>
                  <a:gd name="T4" fmla="*/ 5 w 118"/>
                  <a:gd name="T5" fmla="*/ 2 h 249"/>
                  <a:gd name="T6" fmla="*/ 14 w 118"/>
                  <a:gd name="T7" fmla="*/ 4 h 249"/>
                  <a:gd name="T8" fmla="*/ 118 w 118"/>
                  <a:gd name="T9" fmla="*/ 244 h 249"/>
                  <a:gd name="T10" fmla="*/ 104 w 118"/>
                  <a:gd name="T11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49">
                    <a:moveTo>
                      <a:pt x="104" y="249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11" y="0"/>
                      <a:pt x="13" y="3"/>
                      <a:pt x="14" y="4"/>
                    </a:cubicBezTo>
                    <a:cubicBezTo>
                      <a:pt x="118" y="244"/>
                      <a:pt x="118" y="244"/>
                      <a:pt x="118" y="244"/>
                    </a:cubicBezTo>
                    <a:lnTo>
                      <a:pt x="104" y="24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5703"/>
              <p:cNvSpPr/>
              <p:nvPr/>
            </p:nvSpPr>
            <p:spPr bwMode="auto">
              <a:xfrm>
                <a:off x="4405578" y="1186853"/>
                <a:ext cx="189438" cy="312121"/>
              </a:xfrm>
              <a:custGeom>
                <a:avLst/>
                <a:gdLst>
                  <a:gd name="T0" fmla="*/ 18 w 18"/>
                  <a:gd name="T1" fmla="*/ 22 h 30"/>
                  <a:gd name="T2" fmla="*/ 0 w 18"/>
                  <a:gd name="T3" fmla="*/ 0 h 30"/>
                  <a:gd name="T4" fmla="*/ 4 w 18"/>
                  <a:gd name="T5" fmla="*/ 28 h 30"/>
                  <a:gd name="T6" fmla="*/ 12 w 18"/>
                  <a:gd name="T7" fmla="*/ 29 h 30"/>
                  <a:gd name="T8" fmla="*/ 18 w 18"/>
                  <a:gd name="T9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0">
                    <a:moveTo>
                      <a:pt x="18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7" y="30"/>
                      <a:pt x="10" y="30"/>
                      <a:pt x="12" y="29"/>
                    </a:cubicBezTo>
                    <a:cubicBezTo>
                      <a:pt x="15" y="27"/>
                      <a:pt x="17" y="25"/>
                      <a:pt x="18" y="22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6" name="AutoShape 5699"/>
            <p:cNvSpPr>
              <a:spLocks noChangeAspect="1" noChangeArrowheads="1" noTextEdit="1"/>
            </p:cNvSpPr>
            <p:nvPr/>
          </p:nvSpPr>
          <p:spPr bwMode="auto">
            <a:xfrm>
              <a:off x="683363" y="3242513"/>
              <a:ext cx="1030597" cy="2159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308530" y="4957790"/>
              <a:ext cx="1892215" cy="1623696"/>
              <a:chOff x="9473194" y="1739131"/>
              <a:chExt cx="2602839" cy="2233476"/>
            </a:xfrm>
          </p:grpSpPr>
          <p:sp>
            <p:nvSpPr>
              <p:cNvPr id="29" name="Freeform 5615"/>
              <p:cNvSpPr/>
              <p:nvPr/>
            </p:nvSpPr>
            <p:spPr bwMode="auto">
              <a:xfrm>
                <a:off x="9473194" y="1739131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5615"/>
              <p:cNvSpPr/>
              <p:nvPr/>
            </p:nvSpPr>
            <p:spPr bwMode="auto">
              <a:xfrm>
                <a:off x="9473195" y="1746316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alpha val="3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615"/>
              <p:cNvSpPr/>
              <p:nvPr/>
            </p:nvSpPr>
            <p:spPr bwMode="auto">
              <a:xfrm>
                <a:off x="9475265" y="1744163"/>
                <a:ext cx="2600768" cy="2226291"/>
              </a:xfrm>
              <a:custGeom>
                <a:avLst/>
                <a:gdLst>
                  <a:gd name="T0" fmla="*/ 575 w 632"/>
                  <a:gd name="T1" fmla="*/ 435 h 541"/>
                  <a:gd name="T2" fmla="*/ 0 w 632"/>
                  <a:gd name="T3" fmla="*/ 541 h 541"/>
                  <a:gd name="T4" fmla="*/ 0 w 632"/>
                  <a:gd name="T5" fmla="*/ 94 h 541"/>
                  <a:gd name="T6" fmla="*/ 632 w 632"/>
                  <a:gd name="T7" fmla="*/ 0 h 541"/>
                  <a:gd name="T8" fmla="*/ 575 w 632"/>
                  <a:gd name="T9" fmla="*/ 435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" h="541">
                    <a:moveTo>
                      <a:pt x="575" y="435"/>
                    </a:moveTo>
                    <a:lnTo>
                      <a:pt x="0" y="541"/>
                    </a:lnTo>
                    <a:lnTo>
                      <a:pt x="0" y="94"/>
                    </a:lnTo>
                    <a:lnTo>
                      <a:pt x="632" y="0"/>
                    </a:lnTo>
                    <a:lnTo>
                      <a:pt x="575" y="435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27000"/>
                    </a:schemeClr>
                  </a:gs>
                  <a:gs pos="0">
                    <a:schemeClr val="bg1">
                      <a:lumMod val="65000"/>
                      <a:alpha val="61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" name="Freeform 5785"/>
            <p:cNvSpPr/>
            <p:nvPr/>
          </p:nvSpPr>
          <p:spPr bwMode="auto">
            <a:xfrm>
              <a:off x="1288298" y="4951663"/>
              <a:ext cx="2493975" cy="445476"/>
            </a:xfrm>
            <a:custGeom>
              <a:avLst/>
              <a:gdLst>
                <a:gd name="T0" fmla="*/ 0 w 350"/>
                <a:gd name="T1" fmla="*/ 38 h 60"/>
                <a:gd name="T2" fmla="*/ 266 w 350"/>
                <a:gd name="T3" fmla="*/ 0 h 60"/>
                <a:gd name="T4" fmla="*/ 350 w 350"/>
                <a:gd name="T5" fmla="*/ 12 h 60"/>
                <a:gd name="T6" fmla="*/ 37 w 350"/>
                <a:gd name="T7" fmla="*/ 60 h 60"/>
                <a:gd name="T8" fmla="*/ 1 w 350"/>
                <a:gd name="T9" fmla="*/ 39 h 60"/>
                <a:gd name="T10" fmla="*/ 0 w 350"/>
                <a:gd name="T11" fmla="*/ 39 h 60"/>
                <a:gd name="T12" fmla="*/ 0 w 350"/>
                <a:gd name="T13" fmla="*/ 3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0" h="60">
                  <a:moveTo>
                    <a:pt x="0" y="38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350" y="12"/>
                    <a:pt x="350" y="12"/>
                    <a:pt x="350" y="12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37" y="60"/>
                    <a:pt x="2" y="38"/>
                    <a:pt x="1" y="39"/>
                  </a:cubicBezTo>
                  <a:cubicBezTo>
                    <a:pt x="0" y="39"/>
                    <a:pt x="0" y="39"/>
                    <a:pt x="0" y="39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 w="22225">
              <a:noFill/>
              <a:round/>
            </a:ln>
            <a:scene3d>
              <a:camera prst="orthographicFront"/>
              <a:lightRig rig="threePt" dir="t"/>
            </a:scene3d>
            <a:sp3d>
              <a:bevelT w="12700" h="12700" prst="angle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9"/>
          <p:cNvSpPr txBox="1"/>
          <p:nvPr/>
        </p:nvSpPr>
        <p:spPr>
          <a:xfrm>
            <a:off x="8386589" y="735000"/>
            <a:ext cx="10891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</a:t>
            </a:r>
            <a:r>
              <a:rPr lang="zh-CN" altLang="en-US" sz="4000" b="1" dirty="0" smtClean="0">
                <a:solidFill>
                  <a:srgbClr val="FF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会读</a:t>
            </a:r>
            <a:endParaRPr lang="zh-CN" altLang="en-US" sz="4000" b="1" dirty="0">
              <a:solidFill>
                <a:srgbClr val="FF66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322542" y="1754596"/>
            <a:ext cx="1023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荚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467945" y="1242269"/>
            <a:ext cx="1277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1593906" y="1754596"/>
            <a:ext cx="917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4"/>
          <p:cNvSpPr txBox="1"/>
          <p:nvPr/>
        </p:nvSpPr>
        <p:spPr>
          <a:xfrm>
            <a:off x="1642224" y="1242271"/>
            <a:ext cx="1034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wān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3025650" y="1754596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3112144" y="1242270"/>
            <a:ext cx="1080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àn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4283968" y="1757027"/>
            <a:ext cx="9791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4139952" y="1275606"/>
            <a:ext cx="1677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jiānɡ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1644630" y="3609675"/>
            <a:ext cx="1028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苔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2966962" y="3599571"/>
            <a:ext cx="10399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囚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4460295" y="3578468"/>
            <a:ext cx="885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框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1809094" y="3086193"/>
            <a:ext cx="962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tái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4" name="TextBox 24"/>
          <p:cNvSpPr txBox="1"/>
          <p:nvPr/>
        </p:nvSpPr>
        <p:spPr>
          <a:xfrm>
            <a:off x="3092143" y="3086193"/>
            <a:ext cx="914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qiú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4263611" y="3079013"/>
            <a:ext cx="1455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kuànɡ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5920172" y="3568739"/>
            <a:ext cx="8851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溢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4"/>
          <p:cNvSpPr txBox="1"/>
          <p:nvPr/>
        </p:nvSpPr>
        <p:spPr>
          <a:xfrm>
            <a:off x="6077417" y="3070608"/>
            <a:ext cx="798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yì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5580112" y="1707654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预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4"/>
          <p:cNvSpPr txBox="1"/>
          <p:nvPr/>
        </p:nvSpPr>
        <p:spPr>
          <a:xfrm>
            <a:off x="5486749" y="1275606"/>
            <a:ext cx="95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yù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6660232" y="1700103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4"/>
          <p:cNvSpPr txBox="1"/>
          <p:nvPr/>
        </p:nvSpPr>
        <p:spPr>
          <a:xfrm>
            <a:off x="6516216" y="127560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jiē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323528" y="3572311"/>
            <a:ext cx="945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</a:t>
            </a:r>
            <a:endParaRPr lang="zh-CN" altLang="en-US" sz="6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107504" y="3077547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pā</a:t>
            </a:r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3" grpId="0"/>
      <p:bldP spid="65" grpId="0"/>
      <p:bldP spid="66" grpId="0"/>
      <p:bldP spid="68" grpId="0"/>
      <p:bldP spid="69" grpId="0"/>
      <p:bldP spid="71" grpId="0"/>
      <p:bldP spid="72" grpId="0"/>
      <p:bldP spid="75" grpId="0"/>
      <p:bldP spid="78" grpId="0"/>
      <p:bldP spid="81" grpId="0"/>
      <p:bldP spid="82" grpId="0"/>
      <p:bldP spid="84" grpId="0"/>
      <p:bldP spid="85" grpId="0"/>
      <p:bldP spid="67" grpId="0"/>
      <p:bldP spid="70" grpId="0"/>
      <p:bldP spid="73" grpId="0"/>
      <p:bldP spid="74" grpId="0"/>
      <p:bldP spid="76" grpId="0"/>
      <p:bldP spid="77" grpId="0"/>
      <p:bldP spid="79" grpId="0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Group 12"/>
          <p:cNvGraphicFramePr>
            <a:graphicFrameLocks noGrp="1"/>
          </p:cNvGraphicFramePr>
          <p:nvPr/>
        </p:nvGraphicFramePr>
        <p:xfrm>
          <a:off x="202273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4" name="TextBox 23"/>
          <p:cNvSpPr txBox="1"/>
          <p:nvPr/>
        </p:nvSpPr>
        <p:spPr>
          <a:xfrm>
            <a:off x="251889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豌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6" name="Group 12"/>
          <p:cNvGraphicFramePr>
            <a:graphicFrameLocks noGrp="1"/>
          </p:cNvGraphicFramePr>
          <p:nvPr/>
        </p:nvGraphicFramePr>
        <p:xfrm>
          <a:off x="1616425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7" name="TextBox 23"/>
          <p:cNvSpPr txBox="1"/>
          <p:nvPr/>
        </p:nvSpPr>
        <p:spPr>
          <a:xfrm>
            <a:off x="1666041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12"/>
          <p:cNvGraphicFramePr>
            <a:graphicFrameLocks noGrp="1"/>
          </p:cNvGraphicFramePr>
          <p:nvPr/>
        </p:nvGraphicFramePr>
        <p:xfrm>
          <a:off x="4427688" y="99348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0" name="TextBox 23"/>
          <p:cNvSpPr txBox="1"/>
          <p:nvPr/>
        </p:nvSpPr>
        <p:spPr>
          <a:xfrm>
            <a:off x="4477304" y="91909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2" name="Group 12"/>
          <p:cNvGraphicFramePr>
            <a:graphicFrameLocks noGrp="1"/>
          </p:cNvGraphicFramePr>
          <p:nvPr/>
        </p:nvGraphicFramePr>
        <p:xfrm>
          <a:off x="5793070" y="994511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3" name="TextBox 23"/>
          <p:cNvSpPr txBox="1"/>
          <p:nvPr/>
        </p:nvSpPr>
        <p:spPr>
          <a:xfrm>
            <a:off x="5842686" y="920117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5" name="Group 12"/>
          <p:cNvGraphicFramePr>
            <a:graphicFrameLocks noGrp="1"/>
          </p:cNvGraphicFramePr>
          <p:nvPr/>
        </p:nvGraphicFramePr>
        <p:xfrm>
          <a:off x="1619672" y="3513769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6" name="TextBox 23"/>
          <p:cNvSpPr txBox="1"/>
          <p:nvPr/>
        </p:nvSpPr>
        <p:spPr>
          <a:xfrm>
            <a:off x="1669288" y="3439375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枪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4" name="Group 12"/>
          <p:cNvGraphicFramePr>
            <a:graphicFrameLocks noGrp="1"/>
          </p:cNvGraphicFramePr>
          <p:nvPr/>
        </p:nvGraphicFramePr>
        <p:xfrm>
          <a:off x="4518189" y="346251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5" name="TextBox 23"/>
          <p:cNvSpPr txBox="1"/>
          <p:nvPr/>
        </p:nvSpPr>
        <p:spPr>
          <a:xfrm>
            <a:off x="4567805" y="338811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7" name="Group 12"/>
          <p:cNvGraphicFramePr>
            <a:graphicFrameLocks noGrp="1"/>
          </p:cNvGraphicFramePr>
          <p:nvPr/>
        </p:nvGraphicFramePr>
        <p:xfrm>
          <a:off x="5899094" y="346251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8" name="TextBox 23"/>
          <p:cNvSpPr txBox="1"/>
          <p:nvPr/>
        </p:nvSpPr>
        <p:spPr>
          <a:xfrm>
            <a:off x="5948710" y="338811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0" name="Group 12"/>
          <p:cNvGraphicFramePr>
            <a:graphicFrameLocks noGrp="1"/>
          </p:cNvGraphicFramePr>
          <p:nvPr/>
        </p:nvGraphicFramePr>
        <p:xfrm>
          <a:off x="7314726" y="3458102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" name="TextBox 23"/>
          <p:cNvSpPr txBox="1"/>
          <p:nvPr/>
        </p:nvSpPr>
        <p:spPr>
          <a:xfrm>
            <a:off x="7364342" y="3383708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0" name="Group 12"/>
          <p:cNvGraphicFramePr>
            <a:graphicFrameLocks noGrp="1"/>
          </p:cNvGraphicFramePr>
          <p:nvPr/>
        </p:nvGraphicFramePr>
        <p:xfrm>
          <a:off x="3025218" y="351024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3" name="TextBox 23"/>
          <p:cNvSpPr txBox="1"/>
          <p:nvPr/>
        </p:nvSpPr>
        <p:spPr>
          <a:xfrm>
            <a:off x="3074834" y="343584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耐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6" name="Group 12"/>
          <p:cNvGraphicFramePr>
            <a:graphicFrameLocks noGrp="1"/>
          </p:cNvGraphicFramePr>
          <p:nvPr/>
        </p:nvGraphicFramePr>
        <p:xfrm>
          <a:off x="7290198" y="98996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9" name="TextBox 23"/>
          <p:cNvSpPr txBox="1"/>
          <p:nvPr/>
        </p:nvSpPr>
        <p:spPr>
          <a:xfrm>
            <a:off x="7339814" y="91556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僵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903774" y="2179950"/>
            <a:ext cx="846213" cy="3427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11255" y="2523676"/>
            <a:ext cx="5366673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左右结构的字书写时要左窄右宽。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6156176" y="3344914"/>
            <a:ext cx="1" cy="113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749987" y="2178928"/>
            <a:ext cx="422972" cy="33128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691680" y="3069046"/>
            <a:ext cx="4392488" cy="366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1052009" y="3060364"/>
            <a:ext cx="665928" cy="3394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 flipV="1">
            <a:off x="1700728" y="3068692"/>
            <a:ext cx="846213" cy="3427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1666001" y="3076105"/>
            <a:ext cx="1810204" cy="38580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 flipV="1">
            <a:off x="1700728" y="3076105"/>
            <a:ext cx="3204112" cy="3861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007936" y="989960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" name="TextBox 23"/>
          <p:cNvSpPr txBox="1"/>
          <p:nvPr/>
        </p:nvSpPr>
        <p:spPr>
          <a:xfrm>
            <a:off x="3057552" y="915566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179512" y="3554953"/>
          <a:ext cx="1299210" cy="1189990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229128" y="3480559"/>
            <a:ext cx="11766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硬</a:t>
            </a:r>
            <a:endParaRPr lang="zh-CN" altLang="en-US" sz="8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763688" y="2211710"/>
            <a:ext cx="5760640" cy="35328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13230" y="3273445"/>
            <a:ext cx="1823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第二课时</a:t>
            </a:r>
            <a:endParaRPr lang="zh-CN" altLang="en-US" sz="2800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11560" y="1203598"/>
            <a:ext cx="796096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6600" dirty="0">
                <a:latin typeface="黑体" panose="02010609060101010101" charset="-122"/>
                <a:ea typeface="黑体" panose="02010609060101010101" charset="-122"/>
              </a:rPr>
              <a:t>一个豆荚里的五</a:t>
            </a:r>
            <a:r>
              <a:rPr lang="zh-CN" altLang="zh-CN" sz="6600" dirty="0" smtClean="0">
                <a:latin typeface="黑体" panose="02010609060101010101" charset="-122"/>
                <a:ea typeface="黑体" panose="02010609060101010101" charset="-122"/>
              </a:rPr>
              <a:t>粒豆</a:t>
            </a:r>
            <a:endParaRPr lang="zh-CN" altLang="zh-CN" sz="6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20439"/>
            <a:ext cx="3744416" cy="2687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9552" y="48351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字词听写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1635646"/>
            <a:ext cx="7571303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按照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舒适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恐怕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玩具枪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耐心</a:t>
            </a:r>
            <a:endParaRPr lang="en-US" altLang="zh-CN" sz="32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玻璃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探出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愉快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盘绕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不曾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5576" y="915566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课文讲了一个什么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故事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着什么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35646"/>
            <a:ext cx="5080000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843558"/>
            <a:ext cx="42484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为什么想出去？哪个词具体说明了想出去的理由？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475" y="1563638"/>
            <a:ext cx="4355976" cy="326698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60" y="2931790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“变得僵硬”具体说明了豌豆们想出去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第一粒豆和第二粒豆：自高自大。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987574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表现了豌豆们怎样的性格？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707654"/>
            <a:ext cx="3048000" cy="304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9552" y="2693045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第三、四粒豆：满足</a:t>
            </a:r>
            <a:r>
              <a:rPr lang="zh-CN" altLang="zh-CN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现状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550</Words>
  <Application>WPS 演示</Application>
  <PresentationFormat>全屏显示(16:9)</PresentationFormat>
  <Paragraphs>121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华文新魏</vt:lpstr>
      <vt:lpstr>方正姚体</vt:lpstr>
      <vt:lpstr>楷体</vt:lpstr>
      <vt:lpstr>汉语拼音</vt:lpstr>
      <vt:lpstr>华文楷体</vt:lpstr>
      <vt:lpstr>Calibri</vt:lpstr>
      <vt:lpstr>Times New Roman</vt:lpstr>
      <vt:lpstr>微软雅黑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102</cp:revision>
  <dcterms:created xsi:type="dcterms:W3CDTF">2017-03-17T02:28:00Z</dcterms:created>
  <dcterms:modified xsi:type="dcterms:W3CDTF">2019-09-01T12:34:00Z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