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zh-CN" altLang="en-US" sz="6600" b="1" dirty="0" smtClean="0"/>
              <a:t>过零丁洋</a:t>
            </a:r>
            <a:r>
              <a:rPr lang="en-US" altLang="zh-CN" sz="6600" b="1" dirty="0" smtClean="0"/>
              <a:t/>
            </a:r>
            <a:br>
              <a:rPr lang="en-US" altLang="zh-CN" sz="6600" b="1" dirty="0" smtClean="0"/>
            </a:br>
            <a:r>
              <a:rPr lang="en-US" altLang="zh-CN" sz="6600" b="1" dirty="0" smtClean="0"/>
              <a:t/>
            </a:r>
            <a:br>
              <a:rPr lang="en-US" altLang="zh-CN" sz="6600" b="1" dirty="0" smtClean="0"/>
            </a:br>
            <a:r>
              <a:rPr lang="en-US" altLang="zh-CN" sz="6600" b="1" dirty="0" smtClean="0"/>
              <a:t>           </a:t>
            </a:r>
            <a:r>
              <a:rPr lang="zh-CN" altLang="en-US" sz="6600" b="1" dirty="0" smtClean="0"/>
              <a:t>文天祥</a:t>
            </a:r>
            <a:endParaRPr lang="zh-CN" altLang="en-US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229600" cy="1143000"/>
          </a:xfrm>
        </p:spPr>
        <p:txBody>
          <a:bodyPr/>
          <a:lstStyle/>
          <a:p>
            <a:pPr algn="l"/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尾联：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892480" cy="481399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）从尾联中读出了作者怎样的精神？</a:t>
            </a:r>
            <a:endParaRPr lang="en-US" altLang="zh-CN" sz="4000" b="1" dirty="0" smtClean="0"/>
          </a:p>
          <a:p>
            <a:pPr>
              <a:buNone/>
            </a:pPr>
            <a:r>
              <a:rPr lang="zh-CN" altLang="en-US" sz="4000" b="1" dirty="0" smtClean="0"/>
              <a:t>      誓死报国，视死如归，大义凛然。</a:t>
            </a:r>
            <a:endParaRPr lang="en-US" altLang="zh-CN" sz="4000" b="1" dirty="0" smtClean="0"/>
          </a:p>
          <a:p>
            <a:pPr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          写出了诗人舍生取义的生死观和崇高的民族气节。抒发作者以死报国，为国捐躯的感情。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）应该用怎样的语调来读？</a:t>
            </a:r>
            <a:endParaRPr lang="en-US" altLang="zh-CN" sz="4000" b="1" dirty="0" smtClean="0"/>
          </a:p>
          <a:p>
            <a:pPr>
              <a:buNone/>
            </a:pPr>
            <a:r>
              <a:rPr lang="en-US" altLang="zh-CN" sz="4000" b="1" dirty="0" smtClean="0"/>
              <a:t>   </a:t>
            </a:r>
            <a:r>
              <a:rPr lang="zh-CN" altLang="en-US" sz="4000" b="1" dirty="0" smtClean="0"/>
              <a:t>由悲愤到激昂，由压抑到高亢。</a:t>
            </a:r>
            <a:endParaRPr lang="en-US" altLang="zh-CN" sz="4000" b="1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6000" b="1" dirty="0" smtClean="0">
                <a:solidFill>
                  <a:srgbClr val="FF0000"/>
                </a:solidFill>
              </a:rPr>
              <a:t>小结：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4400" b="1" dirty="0" smtClean="0">
                <a:solidFill>
                  <a:srgbClr val="7030A0"/>
                </a:solidFill>
              </a:rPr>
              <a:t>主题归纳：</a:t>
            </a:r>
            <a:endParaRPr lang="en-US" altLang="zh-CN" sz="44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zh-CN" altLang="en-US" sz="4400" b="1" dirty="0" smtClean="0"/>
              <a:t>作者在诗中慨叹抗元事业的失败，表达了宁死不屈的坚强决心。</a:t>
            </a:r>
            <a:endParaRPr lang="en-US" altLang="zh-CN" sz="4400" b="1" dirty="0" smtClean="0"/>
          </a:p>
          <a:p>
            <a:pPr>
              <a:buNone/>
            </a:pPr>
            <a:r>
              <a:rPr lang="zh-CN" altLang="en-US" sz="4400" b="1" dirty="0" smtClean="0">
                <a:solidFill>
                  <a:srgbClr val="7030A0"/>
                </a:solidFill>
              </a:rPr>
              <a:t>感情基调：</a:t>
            </a:r>
            <a:endParaRPr lang="en-US" altLang="zh-CN" sz="44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altLang="zh-CN" sz="4400" b="1" dirty="0" smtClean="0"/>
              <a:t>                            </a:t>
            </a:r>
            <a:r>
              <a:rPr lang="zh-CN" altLang="en-US" sz="4400" b="1" dirty="0" smtClean="0"/>
              <a:t>慷慨悲壮。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323528" y="2276872"/>
            <a:ext cx="8153400" cy="4114800"/>
          </a:xfrm>
        </p:spPr>
        <p:txBody>
          <a:bodyPr>
            <a:normAutofit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altLang="zh-CN" b="1" dirty="0" smtClean="0">
                <a:solidFill>
                  <a:srgbClr val="9900FF"/>
                </a:solidFill>
                <a:ea typeface="华文中宋" pitchFamily="2" charset="-122"/>
              </a:rPr>
              <a:t>“</a:t>
            </a:r>
            <a:r>
              <a:rPr lang="zh-CN" altLang="en-US" b="1" dirty="0" smtClean="0">
                <a:solidFill>
                  <a:srgbClr val="9900FF"/>
                </a:solidFill>
                <a:latin typeface="华文中宋" pitchFamily="2" charset="-122"/>
                <a:ea typeface="华文中宋" pitchFamily="2" charset="-122"/>
              </a:rPr>
              <a:t>生，亦我所欲也，义，亦我所欲也；二者不可得兼，舍生而取义者也。</a:t>
            </a:r>
            <a:r>
              <a:rPr lang="zh-CN" altLang="en-US" b="1" dirty="0" smtClean="0">
                <a:solidFill>
                  <a:srgbClr val="9900FF"/>
                </a:solidFill>
                <a:ea typeface="华文中宋" pitchFamily="2" charset="-122"/>
              </a:rPr>
              <a:t>”</a:t>
            </a:r>
            <a:endParaRPr lang="zh-CN" altLang="en-US" b="1" dirty="0" smtClean="0">
              <a:solidFill>
                <a:srgbClr val="9900FF"/>
              </a:solidFill>
              <a:latin typeface="华文中宋" pitchFamily="2" charset="-122"/>
              <a:ea typeface="华文中宋" pitchFamily="2" charset="-122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                         </a:t>
            </a:r>
            <a:r>
              <a:rPr lang="en-US" altLang="zh-CN" sz="2800" b="1" dirty="0" smtClean="0">
                <a:ea typeface="华文中宋" pitchFamily="2" charset="-122"/>
              </a:rPr>
              <a:t>——</a:t>
            </a:r>
            <a:r>
              <a:rPr lang="en-US" altLang="zh-CN" sz="2800" b="1" dirty="0" smtClean="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孟子</a:t>
            </a:r>
            <a:r>
              <a:rPr lang="en-US" altLang="zh-CN" sz="2800" b="1" dirty="0" smtClean="0">
                <a:ea typeface="华文中宋" pitchFamily="2" charset="-122"/>
              </a:rPr>
              <a:t>·</a:t>
            </a:r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告子上</a:t>
            </a:r>
            <a:r>
              <a:rPr lang="en-US" altLang="zh-CN" sz="2800" b="1" dirty="0" smtClean="0">
                <a:latin typeface="华文中宋" pitchFamily="2" charset="-122"/>
                <a:ea typeface="华文中宋" pitchFamily="2" charset="-122"/>
              </a:rPr>
              <a:t>》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zh-CN" altLang="en-US" sz="3600" b="1" dirty="0" smtClean="0">
                <a:solidFill>
                  <a:srgbClr val="9900FF"/>
                </a:solidFill>
                <a:latin typeface="华文中宋" pitchFamily="2" charset="-122"/>
                <a:ea typeface="华文中宋" pitchFamily="2" charset="-122"/>
              </a:rPr>
              <a:t>大意：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    生命，是我所喜爱的，大义，也是我所喜爱的；如果这两样东西不能同时都具有的话，那么我只好牺牲生命而选取大义了。</a:t>
            </a: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1835696" y="692696"/>
            <a:ext cx="3733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 dirty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舍生取义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4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457200" y="1196975"/>
            <a:ext cx="8686800" cy="600868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dirty="0" smtClean="0"/>
              <a:t>1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过零丁洋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中以比喻的手法暗示国家与个人命运的变化的句子是</a:t>
            </a:r>
            <a:r>
              <a:rPr lang="en-US" altLang="zh-CN" b="1" dirty="0" smtClean="0"/>
              <a:t>_________________________</a:t>
            </a:r>
            <a:r>
              <a:rPr lang="zh-CN" altLang="en-US" b="1" dirty="0" smtClean="0"/>
              <a:t>。</a:t>
            </a:r>
            <a:r>
              <a:rPr lang="zh-CN" altLang="en-US" b="1" u="sng" dirty="0" smtClean="0"/>
              <a:t> </a:t>
            </a:r>
          </a:p>
          <a:p>
            <a:pPr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答：山河破碎风飘絮，身世浮沉雨打萍。</a:t>
            </a:r>
            <a:r>
              <a:rPr lang="zh-CN" altLang="en-US" b="1" u="sng" dirty="0" smtClean="0">
                <a:solidFill>
                  <a:srgbClr val="FF0000"/>
                </a:solidFill>
              </a:rPr>
              <a:t> </a:t>
            </a:r>
            <a:endParaRPr lang="zh-CN" altLang="en-US" b="1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zh-CN" altLang="en-US" b="1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altLang="zh-CN" b="1" dirty="0" smtClean="0"/>
              <a:t>2</a:t>
            </a:r>
            <a:r>
              <a:rPr lang="zh-CN" altLang="en-US" b="1" dirty="0" smtClean="0"/>
              <a:t>、 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过零丁洋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中表现作者视死如归的爱国情怀的语句是：</a:t>
            </a:r>
            <a:r>
              <a:rPr lang="zh-CN" altLang="en-US" b="1" u="sng" dirty="0" smtClean="0"/>
              <a:t>                                </a:t>
            </a:r>
            <a:r>
              <a:rPr lang="zh-CN" altLang="en-US" b="1" dirty="0" smtClean="0"/>
              <a:t>。</a:t>
            </a:r>
          </a:p>
          <a:p>
            <a:pPr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答：人生自古谁无死？留取丹心照汗青！</a:t>
            </a:r>
          </a:p>
          <a:p>
            <a:pPr>
              <a:buFontTx/>
              <a:buNone/>
            </a:pPr>
            <a:endParaRPr lang="zh-CN" altLang="en-US" b="1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en-US" altLang="zh-CN" b="1" dirty="0" smtClean="0"/>
          </a:p>
        </p:txBody>
      </p:sp>
      <p:sp>
        <p:nvSpPr>
          <p:cNvPr id="45059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4000" b="1" dirty="0"/>
              <a:t>课堂练习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32656"/>
            <a:ext cx="1371600" cy="6960319"/>
          </a:xfrm>
          <a:ln>
            <a:miter lim="800000"/>
            <a:headEnd/>
            <a:tailEnd/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7200" b="1" dirty="0" smtClean="0">
                <a:ea typeface="华文行楷" pitchFamily="2" charset="-122"/>
              </a:rPr>
              <a:t>内</a:t>
            </a:r>
            <a:br>
              <a:rPr lang="zh-CN" altLang="en-US" sz="7200" b="1" dirty="0" smtClean="0">
                <a:ea typeface="华文行楷" pitchFamily="2" charset="-122"/>
              </a:rPr>
            </a:br>
            <a:r>
              <a:rPr lang="zh-CN" altLang="en-US" sz="7200" b="1" dirty="0" smtClean="0">
                <a:ea typeface="华文行楷" pitchFamily="2" charset="-122"/>
              </a:rPr>
              <a:t>容</a:t>
            </a:r>
            <a:br>
              <a:rPr lang="zh-CN" altLang="en-US" sz="7200" b="1" dirty="0" smtClean="0">
                <a:ea typeface="华文行楷" pitchFamily="2" charset="-122"/>
              </a:rPr>
            </a:br>
            <a:r>
              <a:rPr lang="zh-CN" altLang="en-US" sz="7200" b="1" dirty="0" smtClean="0">
                <a:ea typeface="华文行楷" pitchFamily="2" charset="-122"/>
              </a:rPr>
              <a:t>理</a:t>
            </a:r>
            <a:br>
              <a:rPr lang="zh-CN" altLang="en-US" sz="7200" b="1" dirty="0" smtClean="0">
                <a:ea typeface="华文行楷" pitchFamily="2" charset="-122"/>
              </a:rPr>
            </a:br>
            <a:r>
              <a:rPr lang="zh-CN" altLang="en-US" sz="7200" b="1" dirty="0" smtClean="0">
                <a:ea typeface="华文行楷" pitchFamily="2" charset="-122"/>
              </a:rPr>
              <a:t>解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692275" y="1916113"/>
            <a:ext cx="7451725" cy="49418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b="1" dirty="0" smtClean="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、解释下列词。 </a:t>
            </a:r>
          </a:p>
          <a:p>
            <a:pPr>
              <a:lnSpc>
                <a:spcPct val="90000"/>
              </a:lnSpc>
            </a:pP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汗青：</a:t>
            </a:r>
            <a:r>
              <a:rPr lang="en-US" altLang="zh-CN" b="1" dirty="0" smtClean="0">
                <a:latin typeface="华文中宋" pitchFamily="2" charset="-122"/>
                <a:ea typeface="华文中宋" pitchFamily="2" charset="-122"/>
              </a:rPr>
              <a:t>__________</a:t>
            </a: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　</a:t>
            </a:r>
          </a:p>
          <a:p>
            <a:pPr>
              <a:lnSpc>
                <a:spcPct val="90000"/>
              </a:lnSpc>
            </a:pP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干戈：</a:t>
            </a:r>
            <a:r>
              <a:rPr lang="en-US" altLang="zh-CN" b="1" dirty="0" smtClean="0">
                <a:latin typeface="华文中宋" pitchFamily="2" charset="-122"/>
                <a:ea typeface="华文中宋" pitchFamily="2" charset="-122"/>
              </a:rPr>
              <a:t>______________ </a:t>
            </a: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　</a:t>
            </a:r>
          </a:p>
          <a:p>
            <a:pPr>
              <a:lnSpc>
                <a:spcPct val="90000"/>
              </a:lnSpc>
            </a:pP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寥落：</a:t>
            </a:r>
            <a:r>
              <a:rPr lang="en-US" altLang="zh-CN" b="1" dirty="0" smtClean="0">
                <a:latin typeface="华文中宋" pitchFamily="2" charset="-122"/>
                <a:ea typeface="华文中宋" pitchFamily="2" charset="-122"/>
              </a:rPr>
              <a:t>___________________ 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563938" y="2349500"/>
            <a:ext cx="15121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CC0000"/>
                </a:solidFill>
              </a:rPr>
              <a:t>指史册</a:t>
            </a:r>
            <a:endParaRPr lang="zh-CN" altLang="en-US" sz="2800" dirty="0">
              <a:solidFill>
                <a:srgbClr val="CC0000"/>
              </a:solidFill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3924300" y="2983240"/>
            <a:ext cx="34980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 dirty="0" smtClean="0">
                <a:solidFill>
                  <a:srgbClr val="CC0000"/>
                </a:solidFill>
              </a:rPr>
              <a:t>泛指武器，借指战</a:t>
            </a:r>
            <a:r>
              <a:rPr lang="zh-CN" altLang="en-US" sz="2800" dirty="0">
                <a:solidFill>
                  <a:srgbClr val="CC0000"/>
                </a:solidFill>
              </a:rPr>
              <a:t>争</a:t>
            </a:r>
            <a:r>
              <a:rPr lang="zh-CN" altLang="en-US" sz="2800" dirty="0"/>
              <a:t> 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3635375" y="3488065"/>
            <a:ext cx="9845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 dirty="0" smtClean="0">
                <a:solidFill>
                  <a:srgbClr val="CC0000"/>
                </a:solidFill>
              </a:rPr>
              <a:t>稀少</a:t>
            </a:r>
            <a:r>
              <a:rPr lang="zh-CN" altLang="en-US" sz="2800" dirty="0" smtClean="0"/>
              <a:t> </a:t>
            </a:r>
            <a:endParaRPr lang="zh-CN" altLang="en-US" sz="2800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b="1" dirty="0" smtClean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、下列高度概括了当时的社会形势和个人命运的一句是（    ）</a:t>
            </a:r>
          </a:p>
          <a:p>
            <a:pPr>
              <a:lnSpc>
                <a:spcPct val="90000"/>
              </a:lnSpc>
            </a:pPr>
            <a:endParaRPr lang="zh-CN" altLang="en-US" b="1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华文中宋" pitchFamily="2" charset="-122"/>
                <a:ea typeface="华文中宋" pitchFamily="2" charset="-122"/>
              </a:rPr>
              <a:t>  A</a:t>
            </a: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．辛苦遭逢起一经，干戈寥落四周星。　                                   </a:t>
            </a:r>
            <a:r>
              <a:rPr lang="en-US" altLang="zh-CN" b="1" dirty="0" smtClean="0">
                <a:latin typeface="华文中宋" pitchFamily="2" charset="-122"/>
                <a:ea typeface="华文中宋" pitchFamily="2" charset="-122"/>
              </a:rPr>
              <a:t>B</a:t>
            </a: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．山河破碎风飘絮，身世浮沉雨打萍。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华文中宋" pitchFamily="2" charset="-122"/>
                <a:ea typeface="华文中宋" pitchFamily="2" charset="-122"/>
              </a:rPr>
              <a:t>  C</a:t>
            </a: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．惶恐滩头说惶恐，零丁洋里叹零丁。　　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华文中宋" pitchFamily="2" charset="-122"/>
                <a:ea typeface="华文中宋" pitchFamily="2" charset="-122"/>
              </a:rPr>
              <a:t>  D</a:t>
            </a:r>
            <a:r>
              <a:rPr lang="zh-CN" altLang="en-US" b="1" dirty="0" smtClean="0">
                <a:latin typeface="华文中宋" pitchFamily="2" charset="-122"/>
                <a:ea typeface="华文中宋" pitchFamily="2" charset="-122"/>
              </a:rPr>
              <a:t>．人生自古谁无死？留取丹心照汗青。</a:t>
            </a:r>
          </a:p>
          <a:p>
            <a:pPr>
              <a:buFontTx/>
              <a:buNone/>
            </a:pPr>
            <a:endParaRPr lang="zh-CN" altLang="en-US" dirty="0" smtClean="0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3924300" y="2060575"/>
            <a:ext cx="4363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0" dirty="0">
                <a:solidFill>
                  <a:srgbClr val="CC0000"/>
                </a:solidFill>
              </a:rPr>
              <a:t>B</a:t>
            </a:r>
            <a:endParaRPr lang="zh-CN" altLang="en-US" sz="3600" b="0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712913"/>
            <a:ext cx="7816850" cy="34512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 b="1" smtClean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4000" b="1" smtClean="0"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4000" b="1" smtClean="0">
                <a:latin typeface="华文中宋" pitchFamily="2" charset="-122"/>
                <a:ea typeface="华文中宋" pitchFamily="2" charset="-122"/>
              </a:rPr>
              <a:t>、全诗的情感基调有一个从忧愤悲苦到慷慨激昂的转变，这体现在哪一句？（    ） </a:t>
            </a:r>
          </a:p>
          <a:p>
            <a:pPr>
              <a:lnSpc>
                <a:spcPct val="90000"/>
              </a:lnSpc>
            </a:pPr>
            <a:r>
              <a:rPr lang="en-US" altLang="zh-CN" sz="4000" b="1" smtClean="0">
                <a:latin typeface="华文中宋" pitchFamily="2" charset="-122"/>
                <a:ea typeface="华文中宋" pitchFamily="2" charset="-122"/>
              </a:rPr>
              <a:t>A</a:t>
            </a:r>
            <a:r>
              <a:rPr lang="zh-CN" altLang="en-US" sz="4000" b="1" smtClean="0">
                <a:latin typeface="华文中宋" pitchFamily="2" charset="-122"/>
                <a:ea typeface="华文中宋" pitchFamily="2" charset="-122"/>
              </a:rPr>
              <a:t>．第①句　　　　</a:t>
            </a:r>
            <a:r>
              <a:rPr lang="en-US" altLang="zh-CN" sz="4000" b="1" smtClean="0">
                <a:latin typeface="华文中宋" pitchFamily="2" charset="-122"/>
                <a:ea typeface="华文中宋" pitchFamily="2" charset="-122"/>
              </a:rPr>
              <a:t>B</a:t>
            </a:r>
            <a:r>
              <a:rPr lang="zh-CN" altLang="en-US" sz="4000" b="1" smtClean="0">
                <a:latin typeface="华文中宋" pitchFamily="2" charset="-122"/>
                <a:ea typeface="华文中宋" pitchFamily="2" charset="-122"/>
              </a:rPr>
              <a:t>．第②句　　　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000" b="1" smtClean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4000" b="1" smtClean="0">
                <a:latin typeface="华文中宋" pitchFamily="2" charset="-122"/>
                <a:ea typeface="华文中宋" pitchFamily="2" charset="-122"/>
              </a:rPr>
              <a:t>C</a:t>
            </a:r>
            <a:r>
              <a:rPr lang="zh-CN" altLang="en-US" sz="4000" b="1" smtClean="0">
                <a:latin typeface="华文中宋" pitchFamily="2" charset="-122"/>
                <a:ea typeface="华文中宋" pitchFamily="2" charset="-122"/>
              </a:rPr>
              <a:t>．第③句　　　  </a:t>
            </a:r>
            <a:r>
              <a:rPr lang="en-US" altLang="zh-CN" sz="4000" b="1" smtClean="0">
                <a:latin typeface="华文中宋" pitchFamily="2" charset="-122"/>
                <a:ea typeface="华文中宋" pitchFamily="2" charset="-122"/>
              </a:rPr>
              <a:t>D</a:t>
            </a:r>
            <a:r>
              <a:rPr lang="zh-CN" altLang="en-US" sz="4000" b="1" smtClean="0">
                <a:latin typeface="华文中宋" pitchFamily="2" charset="-122"/>
                <a:ea typeface="华文中宋" pitchFamily="2" charset="-122"/>
              </a:rPr>
              <a:t>．第④句</a:t>
            </a:r>
            <a:r>
              <a:rPr lang="zh-CN" altLang="en-US" sz="4000" smtClean="0"/>
              <a:t> 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859338" y="2859088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C0000"/>
                </a:solidFill>
              </a:rPr>
              <a:t>D</a:t>
            </a:r>
            <a:endParaRPr lang="zh-CN" altLang="en-US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079500" y="1773238"/>
            <a:ext cx="8064500" cy="3886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3600" b="1" dirty="0" smtClean="0"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、在第②句</a:t>
            </a:r>
            <a:r>
              <a:rPr lang="zh-CN" altLang="en-US" sz="3600" b="1" dirty="0" smtClean="0">
                <a:ea typeface="华文中宋" pitchFamily="2" charset="-122"/>
              </a:rPr>
              <a:t>“</a:t>
            </a: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山河破碎风飘絮，身世浮沉雨打萍</a:t>
            </a:r>
            <a:r>
              <a:rPr lang="zh-CN" altLang="en-US" sz="3600" b="1" dirty="0" smtClean="0">
                <a:ea typeface="华文中宋" pitchFamily="2" charset="-122"/>
              </a:rPr>
              <a:t>”</a:t>
            </a: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中作者运用了什么修辞手法？（      ） </a:t>
            </a:r>
          </a:p>
          <a:p>
            <a:pPr>
              <a:lnSpc>
                <a:spcPct val="90000"/>
              </a:lnSpc>
            </a:pPr>
            <a:endParaRPr lang="zh-CN" altLang="en-US" sz="3600" b="1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en-US" altLang="zh-CN" sz="3600" b="1" dirty="0" smtClean="0">
                <a:latin typeface="华文中宋" pitchFamily="2" charset="-122"/>
                <a:ea typeface="华文中宋" pitchFamily="2" charset="-122"/>
              </a:rPr>
              <a:t>A</a:t>
            </a: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．比喻　　　</a:t>
            </a:r>
            <a:r>
              <a:rPr lang="en-US" altLang="zh-CN" sz="3600" b="1" dirty="0" smtClean="0">
                <a:latin typeface="华文中宋" pitchFamily="2" charset="-122"/>
                <a:ea typeface="华文中宋" pitchFamily="2" charset="-122"/>
              </a:rPr>
              <a:t>B</a:t>
            </a: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．拟人　　　</a:t>
            </a:r>
          </a:p>
          <a:p>
            <a:pPr>
              <a:lnSpc>
                <a:spcPct val="90000"/>
              </a:lnSpc>
            </a:pP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en-US" altLang="zh-CN" sz="3600" b="1" dirty="0" smtClean="0">
                <a:latin typeface="华文中宋" pitchFamily="2" charset="-122"/>
                <a:ea typeface="华文中宋" pitchFamily="2" charset="-122"/>
              </a:rPr>
              <a:t>C</a:t>
            </a: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．对比　　　</a:t>
            </a:r>
            <a:r>
              <a:rPr lang="en-US" altLang="zh-CN" sz="3600" b="1" dirty="0" smtClean="0">
                <a:latin typeface="华文中宋" pitchFamily="2" charset="-122"/>
                <a:ea typeface="华文中宋" pitchFamily="2" charset="-122"/>
              </a:rPr>
              <a:t>D</a:t>
            </a: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．夸张</a:t>
            </a:r>
            <a:r>
              <a:rPr lang="zh-CN" altLang="en-US" sz="3600" dirty="0" smtClean="0"/>
              <a:t> 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4283968" y="2780928"/>
            <a:ext cx="67518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CC0000"/>
                </a:solidFill>
              </a:rPr>
              <a:t>A</a:t>
            </a:r>
            <a:endParaRPr lang="zh-CN" altLang="en-US" sz="6600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8229600" cy="927100"/>
          </a:xfrm>
          <a:ln>
            <a:miter lim="800000"/>
            <a:headEnd/>
            <a:tailEnd/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dirty="0" smtClean="0"/>
              <a:t>文</a:t>
            </a:r>
            <a:r>
              <a:rPr lang="zh-CN" altLang="en-US" b="1" dirty="0" smtClean="0"/>
              <a:t>天祥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836712"/>
            <a:ext cx="8460432" cy="5289451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buFontTx/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文天祥 （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1236─1283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），江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西吉安人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，字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履善，自号文山。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岁中状元。　　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南宋末年，元军大举进攻南宋，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1276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年元军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包围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南宋都城临安，文武官员纷纷出逃，谢太后任命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文天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祥为右丞相，派他出城与元军谈判，文天祥到了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元军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大营，被扣留。谢太后见大势已去，只好向元军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投降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3529" y="260649"/>
            <a:ext cx="8568951" cy="633700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buFontTx/>
              <a:buNone/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元军占领临安后，但江南、闽广等地还未被元军控制。元军诱降文天祥投降，文天祥宁死不屈，元军只好将他押解北方。行至镇江，文天祥冒险逃走，经过许多艰难险阻，于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1276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年到达福州，被宋端宗任命为右丞相。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1278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年冬，文天祥在广东兵败被俘。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1279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月，南宋与元军在广东新会崖山海域展开了一场历时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多天的大海战，双方投入兵力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余万，动用战船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千余艘，最终宋军全军覆没，南宋大臣陆秀夫背着年仅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岁的皇帝投海而死。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万南宋军民追随皇帝跳海自尽。战船沉没，海上浮尸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万，南宋灭亡。  </a:t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这就是南宋最后一战</a:t>
            </a:r>
            <a:r>
              <a:rPr lang="en-US" altLang="zh-CN" sz="24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崖山会战。中国第一次整体亡于游牧民族</a:t>
            </a:r>
            <a:r>
              <a:rPr lang="en-US" altLang="zh-CN" sz="24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蒙古人之手。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88640"/>
            <a:ext cx="8291513" cy="5937250"/>
          </a:xfrm>
        </p:spPr>
        <p:txBody>
          <a:bodyPr>
            <a:normAutofit fontScale="92500"/>
          </a:bodyPr>
          <a:lstStyle/>
          <a:p>
            <a:pPr>
              <a:lnSpc>
                <a:spcPct val="125000"/>
              </a:lnSpc>
              <a:buFontTx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宋灭亡后，文天祥被送到大都（今北京），文天祥誓不投降，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1282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年三月，元世祖召见文天祥，亲自劝降。文天祥对元世祖仍然是长揖不跪。元世祖也没有强迫他下跪，只是说：“你在这里的日子久了，如能改心易虑，用效忠宋朝的忠心对朕，那朕可以在中书省给你一个位置。”文天祥回答：“我是大宋的宰相。国家灭亡了，我只求速死。不当久生。”元世祖又问：“那你愿意怎么样？“文天祥回答：”但愿一死足矣！“元世祖十分气恼，于是下令立即处死文天祥。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    次日，文天祥被押解到刑场。监斩官问：“丞相还有甚么话要说？回奏还能免死。”文天祥喝道：“死就死，还有甚么可说的？”他问监斩官：“哪边是南方？”有人给他指了方向，文天祥向南方跪拜，说：“我的事情完结了，心中无愧了！”于是引颈就刑，从容就义。文天祥死时年仅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岁。</a:t>
            </a:r>
          </a:p>
          <a:p>
            <a:pPr>
              <a:lnSpc>
                <a:spcPct val="125000"/>
              </a:lnSpc>
              <a:buFontTx/>
              <a:buNone/>
            </a:pPr>
            <a:endParaRPr lang="zh-CN" altLang="en-US" sz="20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</a:pP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C00000"/>
                </a:solidFill>
              </a:rPr>
              <a:t>写作背景：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1556792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 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过零丁洋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作于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1279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年，即文天祥被元军所俘的第二年正月过零丁洋时。当时，元军统帅（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宋朝降元叛将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）张弘范逼迫文天祥写信，招降宋朝正在海上坚持抵抗的将领张世杰，文天祥坚决拒绝，并写了这首诗作为回答。这首诗为作者誓死明志而作，是一首大义凛然的正气歌，饱含着作者的爱国主义激情。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rgbClr val="C00000"/>
                </a:solidFill>
              </a:rPr>
              <a:t>读</a:t>
            </a:r>
            <a:r>
              <a:rPr lang="zh-CN" altLang="en-US" sz="6600" b="1" dirty="0" smtClean="0">
                <a:solidFill>
                  <a:srgbClr val="C00000"/>
                </a:solidFill>
              </a:rPr>
              <a:t>准</a:t>
            </a:r>
            <a:r>
              <a:rPr lang="zh-CN" altLang="en-US" b="1" dirty="0" smtClean="0">
                <a:solidFill>
                  <a:srgbClr val="C00000"/>
                </a:solidFill>
              </a:rPr>
              <a:t>（字音、节奏）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96752"/>
            <a:ext cx="8892480" cy="530120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辛苦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遭逢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起一经，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buNone/>
            </a:pP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干戈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600" b="1" dirty="0" err="1" smtClean="0">
                <a:latin typeface="楷体" pitchFamily="49" charset="-122"/>
                <a:ea typeface="楷体" pitchFamily="49" charset="-122"/>
              </a:rPr>
              <a:t>gē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寥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600" b="1" dirty="0" err="1" smtClean="0">
                <a:latin typeface="楷体" pitchFamily="49" charset="-122"/>
                <a:ea typeface="楷体" pitchFamily="49" charset="-122"/>
              </a:rPr>
              <a:t>liáo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落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四周星。</a:t>
            </a:r>
          </a:p>
          <a:p>
            <a:pPr algn="ctr">
              <a:buNone/>
            </a:pP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山河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破碎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风飘絮，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buNone/>
            </a:pP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身世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浮沉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smtClean="0">
                <a:latin typeface="楷体" pitchFamily="49" charset="-122"/>
                <a:ea typeface="楷体" pitchFamily="49" charset="-122"/>
              </a:rPr>
              <a:t>雨打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萍。</a:t>
            </a:r>
          </a:p>
          <a:p>
            <a:pPr algn="ctr">
              <a:buNone/>
            </a:pP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惶恐滩头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说惶恐，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buNone/>
            </a:pP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零丁洋里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叹零丁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buNone/>
            </a:pP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人生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自古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谁无死，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buNone/>
            </a:pP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留取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丹心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照汗青。</a:t>
            </a:r>
          </a:p>
          <a:p>
            <a:pPr>
              <a:buNone/>
            </a:pP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/>
              <a:t>读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懂</a:t>
            </a:r>
            <a:r>
              <a:rPr lang="zh-CN" altLang="en-US" b="1" dirty="0" smtClean="0"/>
              <a:t>，读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美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12776"/>
            <a:ext cx="8686800" cy="466997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sz="4400" b="1" dirty="0" smtClean="0">
                <a:solidFill>
                  <a:srgbClr val="7030A0"/>
                </a:solidFill>
              </a:rPr>
              <a:t>1.</a:t>
            </a:r>
            <a:r>
              <a:rPr lang="zh-CN" altLang="en-US" sz="4400" b="1" dirty="0" smtClean="0">
                <a:solidFill>
                  <a:srgbClr val="7030A0"/>
                </a:solidFill>
              </a:rPr>
              <a:t>首联：</a:t>
            </a:r>
            <a:endParaRPr lang="en-US" altLang="zh-CN" sz="44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zh-CN" altLang="en-US" sz="4400" b="1" dirty="0" smtClean="0">
                <a:solidFill>
                  <a:srgbClr val="C00000"/>
                </a:solidFill>
              </a:rPr>
              <a:t>（回想自己的生平经历）</a:t>
            </a:r>
            <a:endParaRPr lang="en-US" altLang="zh-CN" sz="4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）结合课下注释翻译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）首联写了那两件事？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 因科举走人仕途；起兵勤王抗元。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）哪两个词写出了作者对这两件事的感受？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辛苦；寥落（暗示对投降派的谴责）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）结合创作背景说说作者为什么会有这样的感受？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 smtClean="0"/>
              <a:t>2.</a:t>
            </a:r>
            <a:r>
              <a:rPr lang="zh-CN" altLang="en-US" b="1" dirty="0" smtClean="0"/>
              <a:t>颔（</a:t>
            </a:r>
            <a:r>
              <a:rPr lang="en-US" altLang="zh-CN" b="1" dirty="0" err="1" smtClean="0"/>
              <a:t>hàn</a:t>
            </a:r>
            <a:r>
              <a:rPr lang="zh-CN" altLang="en-US" b="1" dirty="0" smtClean="0"/>
              <a:t>）联</a:t>
            </a:r>
            <a:r>
              <a:rPr lang="en-US" altLang="zh-CN" b="1" dirty="0" smtClean="0"/>
              <a:t>: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）结合注释翻译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）用了什么修辞手法？“风飘絮”、“雨打萍”分别指什么？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比喻。“风飘絮”比喻无法挽回的败局；“雨打萍”比喻作者时起时沉的政治命运。</a:t>
            </a:r>
            <a:endParaRPr lang="en-US" altLang="zh-CN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）抒发了怎样的感情？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以形象的比喻描写国家和个人的命运，表明国家命运和个人命运紧密相连，抒发国破家亡的悲哀。</a:t>
            </a:r>
            <a:endParaRPr lang="zh-CN" altLang="en-US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en-US" altLang="zh-CN" b="1" dirty="0" smtClean="0"/>
              <a:t>3.</a:t>
            </a:r>
            <a:r>
              <a:rPr lang="zh-CN" altLang="en-US" b="1" dirty="0" smtClean="0"/>
              <a:t>颈（</a:t>
            </a:r>
            <a:r>
              <a:rPr lang="en-US" altLang="zh-CN" b="1" dirty="0" err="1" smtClean="0"/>
              <a:t>jǐng</a:t>
            </a:r>
            <a:r>
              <a:rPr lang="zh-CN" altLang="en-US" b="1" dirty="0" smtClean="0"/>
              <a:t>）联</a:t>
            </a:r>
            <a:r>
              <a:rPr lang="en-US" altLang="zh-CN" b="1" dirty="0" smtClean="0"/>
              <a:t>: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57606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）结合注释翻译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）颈联中出现了两处地名，分别时什么？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）诗人在惶恐滩和零丁洋分别经历了什么？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）“说惶恐”、“叹零丁”里的“惶恐”“零丁”指什么？有什么作用？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       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“说惶恐”表示自己当时对艰难时局的忧惧不安；“叹零丁”是诗人慨叹眼前，说自己不幸战败，只身被俘，漂浮在零丁洋中，深感孤苦零丁。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这两句利用两个带有感情色彩的地名来抒写忧虑不安的心情，极为巧妙。写出了形势的险恶和境况的危苦。</a:t>
            </a:r>
            <a:endParaRPr lang="zh-CN" altLang="en-US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1762</Words>
  <PresentationFormat>全屏显示(4:3)</PresentationFormat>
  <Paragraphs>85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过零丁洋             文天祥</vt:lpstr>
      <vt:lpstr>文天祥</vt:lpstr>
      <vt:lpstr>幻灯片 3</vt:lpstr>
      <vt:lpstr>幻灯片 4</vt:lpstr>
      <vt:lpstr>写作背景：</vt:lpstr>
      <vt:lpstr>读准（字音、节奏）</vt:lpstr>
      <vt:lpstr>读懂，读美</vt:lpstr>
      <vt:lpstr>2.颔（hàn）联:</vt:lpstr>
      <vt:lpstr>3.颈（jǐng）联:</vt:lpstr>
      <vt:lpstr>4.尾联：</vt:lpstr>
      <vt:lpstr>小结：</vt:lpstr>
      <vt:lpstr>幻灯片 12</vt:lpstr>
      <vt:lpstr>幻灯片 13</vt:lpstr>
      <vt:lpstr>内 容 理 解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2017-09-27T01:28:51Z</dcterms:modified>
</cp:coreProperties>
</file>