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handoutMasterIdLst>
    <p:handoutMasterId r:id="rId69"/>
  </p:handoutMasterIdLst>
  <p:sldIdLst>
    <p:sldId id="262" r:id="rId2"/>
    <p:sldId id="260" r:id="rId3"/>
    <p:sldId id="265" r:id="rId4"/>
    <p:sldId id="875" r:id="rId5"/>
    <p:sldId id="968" r:id="rId6"/>
    <p:sldId id="899" r:id="rId7"/>
    <p:sldId id="869" r:id="rId8"/>
    <p:sldId id="969" r:id="rId9"/>
    <p:sldId id="970" r:id="rId10"/>
    <p:sldId id="971" r:id="rId11"/>
    <p:sldId id="954" r:id="rId12"/>
    <p:sldId id="877" r:id="rId13"/>
    <p:sldId id="280" r:id="rId14"/>
    <p:sldId id="972" r:id="rId15"/>
    <p:sldId id="955" r:id="rId16"/>
    <p:sldId id="906" r:id="rId17"/>
    <p:sldId id="973" r:id="rId18"/>
    <p:sldId id="957" r:id="rId19"/>
    <p:sldId id="824" r:id="rId20"/>
    <p:sldId id="974" r:id="rId21"/>
    <p:sldId id="958" r:id="rId22"/>
    <p:sldId id="919" r:id="rId23"/>
    <p:sldId id="960" r:id="rId24"/>
    <p:sldId id="975" r:id="rId25"/>
    <p:sldId id="976" r:id="rId26"/>
    <p:sldId id="977" r:id="rId27"/>
    <p:sldId id="959" r:id="rId28"/>
    <p:sldId id="978" r:id="rId29"/>
    <p:sldId id="932" r:id="rId30"/>
    <p:sldId id="933" r:id="rId31"/>
    <p:sldId id="961" r:id="rId32"/>
    <p:sldId id="935" r:id="rId33"/>
    <p:sldId id="980" r:id="rId34"/>
    <p:sldId id="981" r:id="rId35"/>
    <p:sldId id="982" r:id="rId36"/>
    <p:sldId id="979" r:id="rId37"/>
    <p:sldId id="962" r:id="rId38"/>
    <p:sldId id="983" r:id="rId39"/>
    <p:sldId id="984" r:id="rId40"/>
    <p:sldId id="985" r:id="rId41"/>
    <p:sldId id="986" r:id="rId42"/>
    <p:sldId id="987" r:id="rId43"/>
    <p:sldId id="988" r:id="rId44"/>
    <p:sldId id="989" r:id="rId45"/>
    <p:sldId id="990" r:id="rId46"/>
    <p:sldId id="991" r:id="rId47"/>
    <p:sldId id="964" r:id="rId48"/>
    <p:sldId id="1000" r:id="rId49"/>
    <p:sldId id="1001" r:id="rId50"/>
    <p:sldId id="1002" r:id="rId51"/>
    <p:sldId id="1003" r:id="rId52"/>
    <p:sldId id="1004" r:id="rId53"/>
    <p:sldId id="998" r:id="rId54"/>
    <p:sldId id="999" r:id="rId55"/>
    <p:sldId id="1005" r:id="rId56"/>
    <p:sldId id="997" r:id="rId57"/>
    <p:sldId id="1006" r:id="rId58"/>
    <p:sldId id="1007" r:id="rId59"/>
    <p:sldId id="1008" r:id="rId60"/>
    <p:sldId id="1009" r:id="rId61"/>
    <p:sldId id="1010" r:id="rId62"/>
    <p:sldId id="994" r:id="rId63"/>
    <p:sldId id="1011" r:id="rId64"/>
    <p:sldId id="995" r:id="rId65"/>
    <p:sldId id="1012" r:id="rId66"/>
    <p:sldId id="993" r:id="rId67"/>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a:t>
            </a:fld>
            <a:endParaRPr lang="zh-CN" altLang="en-US"/>
          </a:p>
        </p:txBody>
      </p:sp>
    </p:spTree>
    <p:extLst>
      <p:ext uri="{BB962C8B-B14F-4D97-AF65-F5344CB8AC3E}">
        <p14:creationId xmlns:p14="http://schemas.microsoft.com/office/powerpoint/2010/main" xmlns="" val="4048693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2213831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a:t>
            </a:fld>
            <a:endParaRPr lang="zh-CN" altLang="en-US"/>
          </a:p>
        </p:txBody>
      </p:sp>
    </p:spTree>
    <p:extLst>
      <p:ext uri="{BB962C8B-B14F-4D97-AF65-F5344CB8AC3E}">
        <p14:creationId xmlns:p14="http://schemas.microsoft.com/office/powerpoint/2010/main" xmlns="" val="1737548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a:t>
            </a:fld>
            <a:endParaRPr lang="zh-CN" altLang="en-US"/>
          </a:p>
        </p:txBody>
      </p:sp>
    </p:spTree>
    <p:extLst>
      <p:ext uri="{BB962C8B-B14F-4D97-AF65-F5344CB8AC3E}">
        <p14:creationId xmlns:p14="http://schemas.microsoft.com/office/powerpoint/2010/main" xmlns="" val="182388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a:t>
            </a:fld>
            <a:endParaRPr lang="zh-CN" altLang="en-US"/>
          </a:p>
        </p:txBody>
      </p:sp>
    </p:spTree>
    <p:extLst>
      <p:ext uri="{BB962C8B-B14F-4D97-AF65-F5344CB8AC3E}">
        <p14:creationId xmlns:p14="http://schemas.microsoft.com/office/powerpoint/2010/main" xmlns="" val="2701718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extLst>
      <p:ext uri="{BB962C8B-B14F-4D97-AF65-F5344CB8AC3E}">
        <p14:creationId xmlns:p14="http://schemas.microsoft.com/office/powerpoint/2010/main" xmlns="" val="4076739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a:t>
            </a:fld>
            <a:endParaRPr lang="zh-CN" altLang="en-US"/>
          </a:p>
        </p:txBody>
      </p:sp>
    </p:spTree>
    <p:extLst>
      <p:ext uri="{BB962C8B-B14F-4D97-AF65-F5344CB8AC3E}">
        <p14:creationId xmlns:p14="http://schemas.microsoft.com/office/powerpoint/2010/main" xmlns="" val="1940510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a:t>
            </a:fld>
            <a:endParaRPr lang="zh-CN" altLang="en-US"/>
          </a:p>
        </p:txBody>
      </p:sp>
    </p:spTree>
    <p:extLst>
      <p:ext uri="{BB962C8B-B14F-4D97-AF65-F5344CB8AC3E}">
        <p14:creationId xmlns:p14="http://schemas.microsoft.com/office/powerpoint/2010/main" xmlns="" val="2559459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1089267976"/>
              </p:ext>
            </p:extLst>
          </p:nvPr>
        </p:nvGraphicFramePr>
        <p:xfrm>
          <a:off x="2088557" y="2988742"/>
          <a:ext cx="19370152" cy="7673680"/>
        </p:xfrm>
        <a:graphic>
          <a:graphicData uri="http://schemas.openxmlformats.org/drawingml/2006/table">
            <a:tbl>
              <a:tblPr>
                <a:tableStyleId>{5C22544A-7EE6-4342-B048-85BDC9FD1C3A}</a:tableStyleId>
              </a:tblPr>
              <a:tblGrid>
                <a:gridCol w="10945215"/>
                <a:gridCol w="8424937"/>
              </a:tblGrid>
              <a:tr h="490860">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考场病文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升格新貌</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r>
              <a:tr h="7125040">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中</a:t>
                      </a:r>
                      <a:r>
                        <a:rPr lang="zh-CN" sz="3200" kern="1200" dirty="0">
                          <a:solidFill>
                            <a:schemeClr val="tx1">
                              <a:lumMod val="50000"/>
                              <a:lumOff val="50000"/>
                            </a:schemeClr>
                          </a:solidFill>
                          <a:latin typeface="微软雅黑" pitchFamily="34" charset="-122"/>
                          <a:ea typeface="微软雅黑" pitchFamily="34" charset="-122"/>
                          <a:cs typeface="+mn-cs"/>
                        </a:rPr>
                        <a:t>十分惹人喜爱。</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叙述过多，例子缺乏说服力</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美国一位著名艺术家的私人花园经常被当地居民光顾，老管家贴出</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请勿进入，私人花园</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的字样，可依旧有很多人进入。苦恼的老管家向主人报告，主人微微一笑，告诉了管家一句话。第二天花园内贴出了新的标语：</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欢迎光临私人花园，各位游客请自备药品，园中有蛇出没，最近的医院，前行二十里可到。</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从此再也没有人来这个私人花园。</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叙述过多，例子不具有典型性，缺乏说服力，缺乏议论句升华主旨</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同样的问题也许有人会因循守旧，也许有人会推陈出新。同样的问题，不一定要用同样的思路去解决。老问题要有新思路，新问题也要有新思路。这才是成功的重要原因。</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结尾缺乏文采，没有议论的深度之美</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杨振宁</a:t>
                      </a:r>
                      <a:r>
                        <a:rPr lang="zh-CN" sz="3200" kern="1200" dirty="0">
                          <a:solidFill>
                            <a:schemeClr val="tx1">
                              <a:lumMod val="50000"/>
                              <a:lumOff val="50000"/>
                            </a:schemeClr>
                          </a:solidFill>
                          <a:latin typeface="微软雅黑" pitchFamily="34" charset="-122"/>
                          <a:ea typeface="微软雅黑" pitchFamily="34" charset="-122"/>
                          <a:cs typeface="+mn-cs"/>
                        </a:rPr>
                        <a:t>毅然放弃了自己不擅长的实验物理，转而投向理论物理学的研究，并取得了累累硕果；无臂钢琴师刘伟，用双脚在琴键上苦练，终于弹奏出天籁之音。所以，“山羊过独木桥”的游戏规则也需要变化了，当今的竞争不是你死我活的竞争，而应是双赢的竞争。</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同样的问题也许有人会因循守旧，也许有人会推陈出新。同样的问题不一定要用同样的思路去解决。思路一经转变，顿时柳暗花明！</a:t>
                      </a:r>
                    </a:p>
                  </a:txBody>
                  <a:tcPr marL="51756" marR="51756" marT="0" marB="0" anchor="ctr"/>
                </a:tc>
              </a:tr>
            </a:tbl>
          </a:graphicData>
        </a:graphic>
      </p:graphicFrame>
    </p:spTree>
    <p:extLst>
      <p:ext uri="{BB962C8B-B14F-4D97-AF65-F5344CB8AC3E}">
        <p14:creationId xmlns:p14="http://schemas.microsoft.com/office/powerpoint/2010/main" xmlns="" val="16058937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2749107309"/>
              </p:ext>
            </p:extLst>
          </p:nvPr>
        </p:nvGraphicFramePr>
        <p:xfrm>
          <a:off x="2088557" y="2988742"/>
          <a:ext cx="19370152" cy="6264696"/>
        </p:xfrm>
        <a:graphic>
          <a:graphicData uri="http://schemas.openxmlformats.org/drawingml/2006/table">
            <a:tbl>
              <a:tblPr>
                <a:tableStyleId>{5C22544A-7EE6-4342-B048-85BDC9FD1C3A}</a:tableStyleId>
              </a:tblPr>
              <a:tblGrid>
                <a:gridCol w="9793088"/>
                <a:gridCol w="9577064"/>
              </a:tblGrid>
              <a:tr h="696077">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考场病文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升格新貌</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r>
              <a:tr h="5568619">
                <a:tc>
                  <a:txBody>
                    <a:bodyPr/>
                    <a:lstStyle/>
                    <a:p>
                      <a:pPr algn="l">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【病因分析】</a:t>
                      </a:r>
                    </a:p>
                    <a:p>
                      <a:pPr algn="l">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写作前应考虑好谋篇布局，可这位考生显然忽视了这点，导致文章思路不清，结构混乱。内容上中心明确，整体倾向强调新思维的重要性，与题目中的“老问题”不符，内容比较充实，但是所举事例叙述过多，缺乏深度的议论分析，削减了文章的深度，有堆砌事例的嫌疑。</a:t>
                      </a:r>
                    </a:p>
                    <a:p>
                      <a:pPr algn="l">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r>
                        <a:rPr lang="zh-CN" sz="3200" kern="1200" dirty="0">
                          <a:solidFill>
                            <a:schemeClr val="tx1">
                              <a:lumMod val="50000"/>
                              <a:lumOff val="50000"/>
                            </a:schemeClr>
                          </a:solidFill>
                          <a:latin typeface="微软雅黑" pitchFamily="34" charset="-122"/>
                          <a:ea typeface="微软雅黑" pitchFamily="34" charset="-122"/>
                          <a:cs typeface="+mn-cs"/>
                        </a:rPr>
                        <a:t>考场得分：</a:t>
                      </a:r>
                      <a:r>
                        <a:rPr lang="en-US" sz="3200" kern="1200" dirty="0">
                          <a:solidFill>
                            <a:schemeClr val="tx1">
                              <a:lumMod val="50000"/>
                              <a:lumOff val="50000"/>
                            </a:schemeClr>
                          </a:solidFill>
                          <a:latin typeface="微软雅黑" pitchFamily="34" charset="-122"/>
                          <a:ea typeface="微软雅黑" pitchFamily="34" charset="-122"/>
                          <a:cs typeface="+mn-cs"/>
                        </a:rPr>
                        <a:t>34</a:t>
                      </a:r>
                      <a:r>
                        <a:rPr lang="zh-CN" sz="3200" kern="1200" dirty="0">
                          <a:solidFill>
                            <a:schemeClr val="tx1">
                              <a:lumMod val="50000"/>
                              <a:lumOff val="50000"/>
                            </a:schemeClr>
                          </a:solidFill>
                          <a:latin typeface="微软雅黑" pitchFamily="34" charset="-122"/>
                          <a:ea typeface="微软雅黑" pitchFamily="34" charset="-122"/>
                          <a:cs typeface="+mn-cs"/>
                        </a:rPr>
                        <a:t>分</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algn="l">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【升格点评】</a:t>
                      </a:r>
                    </a:p>
                    <a:p>
                      <a:pPr algn="l">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与原文相比，升格后的文章有三大优点：一是文章结构更严谨了。升格后的文章采用分论点的结构，非常规范。中心论点</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转换思维，柳暗花明</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统摄全篇，三个分论点层层深入，思路清晰。二是文体明确了，不再有大量的叙述，而是以议论为主，用概括叙述的方法列举例证，语言简练精彩。三是引用的例证更严密，更丰富。</a:t>
                      </a:r>
                    </a:p>
                    <a:p>
                      <a:pPr algn="l">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我来赋分：</a:t>
                      </a:r>
                      <a:r>
                        <a:rPr lang="en-US" sz="3200" kern="1200" dirty="0">
                          <a:solidFill>
                            <a:schemeClr val="tx1">
                              <a:lumMod val="50000"/>
                              <a:lumOff val="50000"/>
                            </a:schemeClr>
                          </a:solidFill>
                          <a:latin typeface="微软雅黑" pitchFamily="34" charset="-122"/>
                          <a:ea typeface="微软雅黑" pitchFamily="34" charset="-122"/>
                          <a:cs typeface="+mn-cs"/>
                        </a:rPr>
                        <a:t>________</a:t>
                      </a:r>
                      <a:r>
                        <a:rPr lang="zh-CN" sz="3200" kern="1200" dirty="0">
                          <a:solidFill>
                            <a:schemeClr val="tx1">
                              <a:lumMod val="50000"/>
                              <a:lumOff val="50000"/>
                            </a:schemeClr>
                          </a:solidFill>
                          <a:latin typeface="微软雅黑" pitchFamily="34" charset="-122"/>
                          <a:ea typeface="微软雅黑" pitchFamily="34" charset="-122"/>
                          <a:cs typeface="+mn-cs"/>
                        </a:rPr>
                        <a:t>分</a:t>
                      </a:r>
                    </a:p>
                  </a:txBody>
                  <a:tcPr marL="51756" marR="51756" marT="0" marB="0" anchor="ctr"/>
                </a:tc>
              </a:tr>
            </a:tbl>
          </a:graphicData>
        </a:graphic>
      </p:graphicFrame>
    </p:spTree>
    <p:extLst>
      <p:ext uri="{BB962C8B-B14F-4D97-AF65-F5344CB8AC3E}">
        <p14:creationId xmlns:p14="http://schemas.microsoft.com/office/powerpoint/2010/main" xmlns="" val="21698886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升格：转换思维，需要捕捉灵感。迪士尼乐园即将开放，设计师却为如何设计连接各景点间的路径而一筹莫展。就在此时，主设计师灵机一动，在乐园的空地上撒上草种，提前半年开放乐园。草地上被踩出许多小道，主设计师命令施工人员就在这些被踩出的道上铺设人行道。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1971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年伦敦国际园林建筑艺术研讨会上，迪士尼乐园的路径设计被评为最佳设计。这正是思路一转天地宽！</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我来赋分：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55</a:t>
            </a:r>
          </a:p>
        </p:txBody>
      </p:sp>
      <p:grpSp>
        <p:nvGrpSpPr>
          <p:cNvPr id="9" name="组合 8"/>
          <p:cNvGrpSpPr/>
          <p:nvPr/>
        </p:nvGrpSpPr>
        <p:grpSpPr>
          <a:xfrm>
            <a:off x="1594572" y="1692598"/>
            <a:ext cx="20228628" cy="895733"/>
            <a:chOff x="1594572" y="1803366"/>
            <a:chExt cx="20228628" cy="895733"/>
          </a:xfrm>
        </p:grpSpPr>
        <p:grpSp>
          <p:nvGrpSpPr>
            <p:cNvPr id="10" name="组合 9"/>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1856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3293209"/>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一、段落结构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“结构清晰”不仅是指开头、主体、结尾井然有序、不残缺，而且要求每个段落的内部也应该是层次清晰的，观点、事例、分析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清晰呈现。段落的基本结构：立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确立段落中心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围绕中心展开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回扣、升华中心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记叙文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：母爱是冬日清晨一碗飘香的骨头汤。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立，概括事件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是冬天的一个清晨，气温特别低。我刚刚起床，突然门开了，母亲来了。我非常吃惊，要知道那时还不到六点！只见她一手扶着门框，一手提着一个红色暖瓶，头发凌乱地站在门口，脸上有被风吹过的痕迹。见了我，母亲边进来边说：“幸好赶上了，我还怕你走了呢，我煨了些骨头汤，快趁热喝了暖暖身子，好去上课。”说话间母亲已将骨头汤端到我面前。我这才想起前些天和母亲通电话，随口说起想喝骨头汤的事，没想到母亲竟记住了。我轻轻喝了一口还冒着热气的骨头汤，不知怎的，心里一阵悸动，真不知母亲为了这飘香的骨头汤动了番怎样的心思。她昨晚一定计划好了今早的行程，要早早起来热好汤，要经过几十里的路程准时送到学校。隆冬的清晨，凛冽的寒风，那是怎样一幅感人至深的画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我不能再想下去了，泪水早已模糊了我的双眼，我忙掩饰性地大口喝汤</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745880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摆，围绕中心展开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当母亲催促我赶快去上课时，我知道母亲又一次用她的方式在我的心中种下了一棵亲情树，从那一刻起，我的整个生命都处于春暖花开的状态。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议，运用比喻句对事件的意义进行升华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872358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“家乡的变化”为中心，仿照例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的结构形式和写法，写一段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字左右的文字。</a:t>
            </a:r>
          </a:p>
        </p:txBody>
      </p:sp>
      <p:sp>
        <p:nvSpPr>
          <p:cNvPr id="8" name="矩形 7"/>
          <p:cNvSpPr/>
          <p:nvPr/>
        </p:nvSpPr>
        <p:spPr>
          <a:xfrm>
            <a:off x="2094638" y="4645631"/>
            <a:ext cx="19645450" cy="70161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256926" y="4645631"/>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到了家中，爷爷奶奶不断地向我讲着家乡的新变化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立，概括事件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：“如今进入小康生活了，我们再也不用像从前那样了！”“看来政府真的是为了我们人民着想啊，你看，你那无子女的李奶奶如今也免费住进了养老院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在上小学的妹妹也忍不住接道：“如今上小学全部免费呢！”二叔也感慨道：“如今养猪都有补贴，收入比以前增加了不少啊！你看那远处的大山，如今都种满了果树，据说还发展了什么生态农业、立体农业、旅游农业呢！老百姓们再也不愁吃穿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摆，叙述过程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亲人的一席话令我感触颇深，国家的发展为了人民，党也坚持以人为本、执政为民的原则，政府积极履行提供社会公共服务的职能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国家热爱人民，人民也热爱着国家，多么和谐安定的社会啊！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议，抒情升华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273747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16334"/>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议论文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，突出一事例“摆”： 我们不能将分数作为评价才能的标准，更不能将高分作为学习的目标，否则，教育便是失败的。在学习中，我们不能以分数来论英雄。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立，确立分论点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阿里巴巴集团董事局主席马云今天所取得的成就令人羡慕不已。他自己也称自己的圆梦之路是“由生到死再由死到生”，可这背后的心酸又有谁知道？他第一次高考，数学只考了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分；第二次高考，数学考了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分；第三次高考，数学也只考了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摆，举一个事例论证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面对这些冰冷的数字，一般人必定会认为马云的一生也就尘埃落定了，又有谁会预料到马云能有如今的辉煌呢？我们每个人都要像马云那样，坚信“天生我材必有用”，莫把分数当成人生的全部。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议，抒情升华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分数不是人生的全部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22903468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16334"/>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议论文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，突出多事例“摆”： 家长应给孩子的退步保留一定的空间。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立，确立分论点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孩子的成长发展就如同发掘一处金矿，不可能出现每一次挖掘都能见到金矿的情状。单纯地把孩子的退步视作一种失败，而不仔细推究其中的原因所在，那么这一个退步或许会变成孩子走向衰颓的一个开端。因此，给孩子的退步留一点空间，就如陈忠实在寻找中不断剥离过去的束缚重建自我一样，就如王阳明在被贬作驿丞时仍静心思悟一样，就如杨绛在被下放到干校改造仍潜心学习西班牙语一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摆，举多个事例论证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从一个小退步入手，引导孩子给自己一个反省的空间，在退中求进，才能如那些古今中外的大师一样在面对人生的退步时以正确的态度重建自我，上下求索。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议，抒情升华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进步与退步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1747965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“心要在焉”为中心，仿照例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的结构形式和写法，写一段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字左右的文字。</a:t>
            </a:r>
          </a:p>
        </p:txBody>
      </p:sp>
      <p:sp>
        <p:nvSpPr>
          <p:cNvPr id="8" name="矩形 7"/>
          <p:cNvSpPr/>
          <p:nvPr/>
        </p:nvSpPr>
        <p:spPr>
          <a:xfrm>
            <a:off x="2094638" y="4753521"/>
            <a:ext cx="19645450" cy="6908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4694215"/>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心在焉，能让你活得轻松自在，赢得美誉。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立，确立分论点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心在何处？只有你自己最清楚。怎么做到心在焉呢？成功人士给予我们的告诫是“要树立目标，坚持不懈地前行”。正是心在焉，促使我们明确人生意义，正确前行。乔布斯几经波折成立苹果公司，最终成为世人赞誉的传奇，因他心在焉，爱着他一手创办的公司，还有那份事业，他成功了；比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盖茨同样创造了不朽的佳话，成立了著名的微软公司，只因为他全神贯注于他的事业，心在焉；李开复开设“创新工场”，只因为他心系国家，为给国家培育出更多人才，心系国家，成为赢得很多美誉的人。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摆，举例论证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心在焉，内心充实，理想丰满，如能同时付诸行动，终能活出精彩人生！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议，抒情升华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议论文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，“摆”一事例型，突出“议”：改变专业，成就网络精英。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立，确立分论点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开复本是哥伦比亚大学中一名在课堂上打盹儿的男孩，枯燥的政治学无法让他产生兴趣，所以他的成绩排名也毫无悬念地沦为倒数。这是他人生的低谷，可他并没有在这个低谷中沉寂一生，而是改学计算机专业。之后，他如鱼得水，一举成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想，如果李开复没有改变专业，怎么能亲手创办微软中国研究院？怎么能创建帮助中国青年人创业的“创新工场”？李开复正是因为改学自己喜爱的计算机专业，才找回了学习的快乐和自己的理想，开出了一朵网络花园的奇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议，抒情升华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改变自己，生命飘香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527007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16554"/>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议论文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，“摆”多事例型，突出“议”：内心坦荡，享受独有人生之乐。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立，确立分论点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李白因为内心坦荡，不为权贵摧眉折腰，骑白鹿寻访名山大川，终成无羁无绊之乐；苏轼内心坚守坦荡，不合得势者，虽一次次遭贬谪，却得游赤壁之闲，与客对饮之乐。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摆，举例论证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白、苏轼如果不是内心坦荡，他们怎能将贫穷、挫折、不如意变成生活的装饰物，把生活点缀得更闪耀，享受人生之乐？怎能在人生的“艰险蜀道”与“南蛮荒地”中，欣赏飞湍瀑流与掬得一缕清风之乐？李白、苏轼正是因为内心坦荡，才能在文学的天空中享受自己的人生之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议，抒情升华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内心坦荡，人生快乐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3524108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16148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以“独立思考”为中心，仿照例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的结构形式和写法，写一段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字左右的文字。</a:t>
            </a:r>
          </a:p>
        </p:txBody>
      </p:sp>
      <p:sp>
        <p:nvSpPr>
          <p:cNvPr id="8" name="矩形 7"/>
          <p:cNvSpPr/>
          <p:nvPr/>
        </p:nvSpPr>
        <p:spPr>
          <a:xfrm>
            <a:off x="2094638" y="4675551"/>
            <a:ext cx="19645450" cy="69862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77750" y="4675551"/>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独立思考，让史铁生悟透生死，生命飘香。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立，确立分论点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铁生于风华正茂之时，双腿残疾，失去行动自由，面对突如其来的灾难，史铁生失落过，绝望过，但是他最终没有像海明威、川端康成、老舍等人一样以自杀的方式陨落在文学的天空。是什么让史铁生敢于直面惨淡的人生，正视无情的现实？是独立思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摆，举例论证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史铁生正是因为独立思考，才能参悟生死，创作出经典之作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我与地坛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；正是用独立思考对抗肉体的痛苦，才能用独特的人生体验凝结成常人难以企及的生命哲学，才能感悟到“我残疾但不能颓废”，才能以别样的方式“走”出别样的人生之路。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议论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史铁生的人生因独立思考而飘香！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总结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389080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16992"/>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二、篇章结构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时间式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文章以时间的推移为顺序，叙写客观事物发展的自然进程：如写一天，从早晨、中午写到晚上；写一个人，从童年、少年、青年写到老年；写一件事，从发生、发展写到结束。这样写使文章脉络清楚，层次井然。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以时间为序作文时，要注意以下三点：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一要根据文章主题的需要对材料进行取舍，做到主次分明，重点突出；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二要学会“红线穿珠”，用一条“红线”把所有的材料贯穿起来，做到脉络贯通，头绪清楚；</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三要巧设悬念，灵活穿插，可运用先抑后扬、疏密相间、张弛结合等手法，使文章波澜起伏，引人入胜，以免落入记“流水账”的俗套。</a:t>
            </a:r>
          </a:p>
        </p:txBody>
      </p:sp>
    </p:spTree>
    <p:extLst>
      <p:ext uri="{BB962C8B-B14F-4D97-AF65-F5344CB8AC3E}">
        <p14:creationId xmlns:p14="http://schemas.microsoft.com/office/powerpoint/2010/main" xmlns="" val="3953942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93428"/>
          </a:xfrm>
          <a:prstGeom prst="rect">
            <a:avLst/>
          </a:prstGeom>
          <a:noFill/>
        </p:spPr>
        <p:txBody>
          <a:bodyPr wrap="square" rtlCol="0">
            <a:spAutoFit/>
          </a:bodyPr>
          <a:lstStyle/>
          <a:p>
            <a:pPr>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哥哥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，我们一起走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佛曰：前世五百次的回眸，才换来今生的擦肩而过。可是，哥哥，你是否只顾找寻弟弟的身影，而忘记了脚下的疲惫。就这样，你带着满身的伤痕，坐到了我的身旁，一坐就是一辈子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254961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昨</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妈妈说：“你刚出生时，你哥哥在轮椅上手舞足蹈，傻傻地高兴着。”可是，哥哥，我的出生，却让家里人忽视了你，你本来还可以康复的双腿，因此再也站不起来了。你的懂事化解了家里的拮据，让我可以安然长大。哥哥，我们兄弟俩就像走在人生的独木桥上一样，是你把我送到了彼岸，即使再也无法起身，你依然微笑着说：“弟弟，加油！我会因你而骄傲！”可是那时的我顽皮，嫌弃你，因为你，同学们都嘲笑我，我只想离你远远的。不过，哥哥，你要相信，弟弟的心从未离你远去。你昨日的微笑是我茁壮成长的桥梁，我在上面走向你想让我去的远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54383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93866"/>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今</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今天，我坐在高考的考场上，认真地作答。我知道，哥哥你肯定会在家里咧着嘴笑。我不确定，你还会陪我多久。最近你的病不断复发，让我的心像刀扎一样疼。你还记得吗？那次你说：“哥哥不会走的。”说完却从椅子上跌倒在地。家里没有别人，无助的我只有紧紧地抱着你。那一刻，我真的好害怕，怕你就那样突然离开我。还好后来你没有大碍，我抱着你大哭起来，再也不愿撒手。哥哥，答应我好好活着，我会不懈地努力，积极向上，带你走上弟弟为你铺好的康庄大道</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8245376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明</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天</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你经常告诉我：“预见将来的最好方式就是创造它。”我把它牢记在心里。我知道，为了我的成长，家里已亏欠你太多。每次能够安稳地走在路上，我都会记得，那是不会走的哥哥换来的。哥哥，你不是喜欢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越来越快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那个节目吗？我答应你，未来的自己会更加努力，让我做你的双腿，带着你走出属于我们的奇迹与辉煌。纵使我们的人生是独木桥，我们也要一起走，你用双眼看世界，我用双脚走天下。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哥哥，下辈子，我还要做你的弟弟，我们可是拉了钩的啊！如果再一次站到人生的独木桥前，让我抱着你，我们一起长大，一起走世界，闯天下，好吗？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193159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采用时间式结构，将哥哥的奉献精神、关爱之情溢于言表，弟弟的感恩知报、拳拳情怀跃然纸上。文章以兄弟手足之情为经，以发生在兄弟之间的事为纬，精构“昨日”“今朝”“明天”三个画面，结构清晰。本文多运用散文笔法和文学语言，别有韵味。</a:t>
            </a:r>
          </a:p>
        </p:txBody>
      </p:sp>
    </p:spTree>
    <p:extLst>
      <p:ext uri="{BB962C8B-B14F-4D97-AF65-F5344CB8AC3E}">
        <p14:creationId xmlns:p14="http://schemas.microsoft.com/office/powerpoint/2010/main" xmlns="" val="18534856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1633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为了庆祝女儿的降生，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Facebook</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创始人马克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扎克伯格将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99%</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股份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亿美元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捐给慈善机构，他在给女儿的信中称这笔捐款是为了“与全球慈善家一道发展人类潜能，促进下一代所有孩子的平等权益，让世界变得更加美好，这样做，不仅仅是因为爱你，更因为我们对于下一代的孩子们有着道义上的责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你对马克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扎克伯格以这种方式来庆祝女儿的降生有何联想与感悟？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要求选好角度，确定立意，自拟标题，文体不限，不要脱离材料内容及含意的范围作文，不要套作，不得抄袭。运用“时间式”结构。</a:t>
            </a:r>
          </a:p>
        </p:txBody>
      </p:sp>
    </p:spTree>
    <p:extLst>
      <p:ext uri="{BB962C8B-B14F-4D97-AF65-F5344CB8AC3E}">
        <p14:creationId xmlns:p14="http://schemas.microsoft.com/office/powerpoint/2010/main" xmlns="" val="371452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237961"/>
            <a:chOff x="12815919" y="5875332"/>
            <a:chExt cx="10520578" cy="223796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专题十九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19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323439"/>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结构</a:t>
              </a:r>
              <a:r>
                <a:rPr lang="zh-CN" altLang="en-US" sz="8000" b="1" dirty="0">
                  <a:solidFill>
                    <a:srgbClr val="404040"/>
                  </a:solidFill>
                  <a:latin typeface="微软雅黑" pitchFamily="34" charset="-122"/>
                  <a:ea typeface="微软雅黑" pitchFamily="34" charset="-122"/>
                </a:rPr>
                <a:t>严谨见思密</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考场病文升格</a:t>
            </a:r>
            <a:r>
              <a:rPr lang="zh-CN" altLang="en-US" sz="3900" dirty="0" smtClean="0">
                <a:latin typeface="微软雅黑" pitchFamily="34" charset="-122"/>
                <a:ea typeface="微软雅黑" pitchFamily="34" charset="-122"/>
              </a:rPr>
              <a:t>│</a:t>
            </a:r>
            <a:r>
              <a:rPr lang="zh-CN" altLang="en-US" sz="3900" dirty="0" smtClean="0">
                <a:latin typeface="微软雅黑" pitchFamily="34" charset="-122"/>
                <a:ea typeface="微软雅黑" pitchFamily="34" charset="-122"/>
                <a:hlinkClick r:id="rId4" action="ppaction://hlinksldjump"/>
              </a:rPr>
              <a:t>技法训练巩固</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父母之爱子，则为之计深远；②心怀大爱，小我与大爱；③仁爱，是传递给子女最好的精神财富；④责任，是传递给子女最好的精神财富。如果考生脱离材料的含意单纯谈慈善、责任均视作离题。</a:t>
            </a:r>
          </a:p>
        </p:txBody>
      </p:sp>
    </p:spTree>
    <p:extLst>
      <p:ext uri="{BB962C8B-B14F-4D97-AF65-F5344CB8AC3E}">
        <p14:creationId xmlns:p14="http://schemas.microsoft.com/office/powerpoint/2010/main" xmlns="" val="297950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画面组合式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记叙文中，画面组合式意味着文章是将几个有内在联系的生活片段组合起来，多侧面、多角度地反映主题。尽管每一个片段都能独立成为一幅图画，但是必须表现中心事物的特征，也就是说采用画面组合式，必然是所有的画面都要反映文章主题，这是最基本的要求。在满足基本要求的前提下，难点就是对画面的描写，既要从不同角度去描写，又要在画面中营造情感，为主题烘托气氛。只有这样，才会在形式上新颖别致，变而不乱；在内容上充实详尽，情感强烈。</a:t>
            </a:r>
          </a:p>
        </p:txBody>
      </p:sp>
    </p:spTree>
    <p:extLst>
      <p:ext uri="{BB962C8B-B14F-4D97-AF65-F5344CB8AC3E}">
        <p14:creationId xmlns:p14="http://schemas.microsoft.com/office/powerpoint/2010/main" xmlns="" val="3840135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不</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老的时光</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世人都道流光容易把人抛，我却想用相机留住这易逝的时光，将平凡的日子里那些不经意的琐碎温情一一定格，让它们在岁月的淘洗中依然鲜亮如昨，成为不老的时光！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生命绽放</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夜，月色如水，静静地洒在庭院里，为院中的一切罩上了一层朦胧的轻纱。小园中的几株昙花愈发显得不真实。空气中似有淡淡的香气传来。没错，昙花就要开了。我端好相机，准备迎接那生命绽放的精彩一刻。慢慢地，慢慢地，一个花苞在变大，那些抱得紧紧的花瓣渐渐张开了。在花苞顶端形成了一个很小的口，恰如一个玉制的紧口杯。那朵花越来越大，花瓣一层层地舒展开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那一丝丝白嫩的雄蕊，头顶着淡黄的花粉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59305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好似佛手般地勾卷着；那又粗又长的雌蕊，把龙爪般的柱头高高举起，在花蕊中独具风姿。而那白色的花瓣，在月光的映衬下似玉，似绢，更似纱。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我按动快门，定格了这瞬间的美好。尽管昙花只是一现，但在我的相机里昙花却成了永恒。</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小巷温情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午后，暖暖的阳光慵懒地照进幽深的小巷里。斑驳的红木门，掉了皮的白墙，彰显着这条巷子的古老。这阳光吸引了与小巷差不多同龄的一群老人出来晒太阳。他们有的静静地坐在自家门槛上，眯着眼，享受着这难得的温暖；有的三五个靠墙坐着，似乎在谈论那些过往的乐事，笑容爬满了已是皱纹纵横的脸；有的嘴里叼着烟斗，悠然地边抽边看着不远处一群似乎永不知疲倦的小孩玩过家家</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824556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我</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赶紧用相机记录下了这温情的一幕。每次看到这张照片，无论多么烦躁的内心都会平静下来，总会有一种淡淡的温馨弥漫心间。</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长亭外，古道边， 芳草碧连天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又是一年毕业季，这首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一直回荡在校园的每个角落。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年的时光，该珍藏的太多太多。曾记否，那日因讨论数学题，我们各执己见，争论得面红耳赤，就差动手了？曾记否，我们不顾别人异样的眼光在大雨中疯跑，然后彼此间相视一眼哈哈大笑？曾记否，在运动场上，我们齐心协力为班级的运动健儿们加油呐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“3——2——1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咔嚓”，随着快门的按下，一张“全家福”将所有同学的笑容定格。从此，岁月更迭，青春永在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768599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摄影师</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用相机留住美好。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记者用相机留住真实。</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我也想用相机定格生活中的所有，让瞬间成为永恒，让时光变得不老！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9519661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1523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采用“画面组合式”结构，精心选取生活中极为普通的三个画面：有静候昙花一现，迎接生命绽放的精彩一刻；有午后阳光下幽深小巷中晒太阳的老人、玩过家家的孩童；还有毕业合影的一张“全家福”将所有同学的笑容定格。通过这三个画面，作者让瞬间成为永恒，让时光变得不老！</a:t>
            </a:r>
          </a:p>
        </p:txBody>
      </p:sp>
    </p:spTree>
    <p:extLst>
      <p:ext uri="{BB962C8B-B14F-4D97-AF65-F5344CB8AC3E}">
        <p14:creationId xmlns:p14="http://schemas.microsoft.com/office/powerpoint/2010/main" xmlns="" val="16492378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一个热闹非凡的广场上，一位老人用拖把沾水在水泥地上写字，龙飞凤舞。很多市民驻足观看，纷纷掏出手机拍照留念。有人感叹，这么好的字，很快就干了，看不见了，太可惜了。这也是一种文化，应该留下来给后人看看，不能说没就没了。老人却说，写字就是图开心，何必要留痕迹，让我把字留下来，反而写不好了。字迹干了，我没有前面的压力，会写得更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要求：选好角度，确定立意，明确文体，自拟标题；不要脱离材料内容及含意的范围作文，不要套作，不得抄袭。运用“画面组合式”结构。</a:t>
            </a:r>
          </a:p>
        </p:txBody>
      </p:sp>
      <p:sp>
        <p:nvSpPr>
          <p:cNvPr id="8" name="矩形 7"/>
          <p:cNvSpPr/>
          <p:nvPr/>
        </p:nvSpPr>
        <p:spPr>
          <a:xfrm>
            <a:off x="2094638" y="10169241"/>
            <a:ext cx="19645450" cy="149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19057" y="10161250"/>
            <a:ext cx="19807569" cy="15005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从老人的角度：看淡结果，享受过程；忘却已有成绩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成功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，可以赢得新的进步；结果固然重要，过程也同样重要。从市民的角度：民族文化应留存、传承。</a:t>
            </a:r>
          </a:p>
        </p:txBody>
      </p:sp>
    </p:spTree>
    <p:extLst>
      <p:ext uri="{BB962C8B-B14F-4D97-AF65-F5344CB8AC3E}">
        <p14:creationId xmlns:p14="http://schemas.microsoft.com/office/powerpoint/2010/main" xmlns="" val="19369744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gn="just">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并列式结构的文章在每年的高考高分作文中都占了很大的比例。这种结构的特点是：围绕文章的中心，在文章的主体部分写几个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一般是三个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并列的段落，分别从不同角度、不同侧面来阐释中心，使文章呈现出多管齐下、齐头并进的格局。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并列式结构的文章之所以能在众多的高考作文中脱颖而出，是因为它有自身的“优势”：</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主题鲜明，中心突出。古人云：“一咏三叹。”确定了中心后，再用几个平行的层次来阐释主题，使得主题鲜明，中心突出。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思路清晰，结构严谨。这种作文在主体部分的每个段落的开头，都有标志句，看起来一目了然，能让阅卷老师较快地把握作者的行文思路和文章结构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069659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有助联想，点亮文采。几个平行的段落其实是文章思路的辐射点，有利于作者进行联想。结构明确了，作者可以拿出“看家本领”，使用多种修辞手法，在文章的各个部分进行点缀。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在写并列式结构的议论文时，还需注意以下几种情况：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行文前先列好提纲。提纲中要写好三个内容：文章的中心、标志句、事例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。主体部分每段可以只详写一个事例，也可略写多个事例，可以灵活掌握。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锤炼语言。写并列式结构的文章，一定要锤炼语言，处处出彩。一要做到开头、结尾有亮点：在开头和结尾处，采用修辞手法增强语言的表达效果。二要做到主体部分铺锦缎：主体部分的语言要流畅、出彩，从而使得论据论证有力</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840920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考题回放</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23200" y="3803630"/>
            <a:ext cx="19800000" cy="801655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阅读下面的材料，根据要求写一篇不少于</a:t>
            </a:r>
            <a:r>
              <a:rPr lang="en-US" altLang="zh-CN" sz="4000" dirty="0">
                <a:solidFill>
                  <a:schemeClr val="tx1">
                    <a:lumMod val="50000"/>
                    <a:lumOff val="50000"/>
                  </a:schemeClr>
                </a:solidFill>
                <a:latin typeface="微软雅黑" pitchFamily="34" charset="-122"/>
                <a:ea typeface="微软雅黑" pitchFamily="34" charset="-122"/>
              </a:rPr>
              <a:t>800</a:t>
            </a:r>
            <a:r>
              <a:rPr lang="zh-CN" altLang="en-US" sz="4000" dirty="0">
                <a:solidFill>
                  <a:schemeClr val="tx1">
                    <a:lumMod val="50000"/>
                    <a:lumOff val="50000"/>
                  </a:schemeClr>
                </a:solidFill>
                <a:latin typeface="微软雅黑" pitchFamily="34" charset="-122"/>
                <a:ea typeface="微软雅黑" pitchFamily="34" charset="-122"/>
              </a:rPr>
              <a:t>字的文章。</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羊过独木桥”是为民学校传统的团体比赛项目。规则是，双方队员两两对决，同时相向而行，走上仅容一人通行的低矮独木桥，能突破对方阻拦成功过桥者获胜，最后以全队通过人数多少决定胜负。因此习惯上，双方相遇时，会像山羊抵角一样，尽力使对方落下桥，自己通过。不过，今年预赛中出现了新情况：有一组比赛，双方选手相遇时，互相抱住，转身换位，全都顺利过了桥。这种做法当场就引发了观众、运动员和裁判员的激烈争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事后，相关的思考还在继续。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要求选好角度，确定立意，明确文体，自拟标题；不要脱离材料内容及含意的范围作文，不要套作，不得抄袭。</a:t>
            </a:r>
          </a:p>
        </p:txBody>
      </p:sp>
    </p:spTree>
    <p:extLst>
      <p:ext uri="{BB962C8B-B14F-4D97-AF65-F5344CB8AC3E}">
        <p14:creationId xmlns:p14="http://schemas.microsoft.com/office/powerpoint/2010/main" xmlns="" val="2211538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标志句的写法要多样化。写标志句其实就是在整理文章的思路，所以标志句一定要好好拟写。标志句要有文采，因为标志句放在段首，很醒目，也是展示作者语言功底的一部分；还要做到精练传神、句式工整。标志句的写法大概可以分为以下两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①小标题式，就是用精练传神的文句概括段意。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②中心句式，就是用一句话概括段落主旨。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也可用名言、诗句或者歌词等作为标志句</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400093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endParaRPr lang="en-US" altLang="zh-CN" sz="4000" kern="100" dirty="0" smtClean="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细</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嗅分享的芳馥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茶之所以为茶，是因为它没把芳香拘禁于杯水之中，而是使其充斥于杯外；没把茶叶的精华止于叶内，而是使其弥散于水中。制茶人也是如此，工艺不限于一家，而是分享于世间。规范了市场，带动了市场，丰富了市场。分享，荡去市场中的假冒伪劣之气，带来了真，弘扬了善，换得了美。细嗅分享的芳馥，能闻到一种智慧，一种风度，而这，恰恰是世间所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引论</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443486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693866"/>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分享</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不是让步，是共赢。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分论点一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当人类在为专利、产权争论得喋喋不休时，为个体利益锱铢必较时，不妨看看生物的智慧。蚂蚁本身不能消化纤维素这种多糖，于是它与微生物分享。蚂蚁负责摄食，微生物负责在蚂蚁胃中消化。双方分享纤维素，使得两者共赢。如果死守一项资源，势必会关上其他资源的大门。分享不是单纯的付出，实则是共有。就像小羽分享了工艺，众人获利的同时，自己也成了行业的翘楚、执牛耳者，更有自己的回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。分享，是个体的智慧。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议论升华</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1272315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分享</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为发展提供动力。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分论点二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蒸汽机的秘密不分享于世，何来瓦特的改良蒸汽机，以推动社会进入蒸汽时代？其实，每一次分享都是一场推动。造纸术分享出来，西方世界才脱胎于蒙昧的中世纪，一场影响深远的运动就此酝酿。指南针的分享，使两个大陆就此会面，给人类文明的进程带来重大影响。就说当今这个信息时代，何尝不是来自分享？没有分享这片沃土润泽，社会之树便无处生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分享，是群体的智慧。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分享，是种胸怀，是种气度。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分论点三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圣贤有云：“己欲立而立人，己欲达而达人。”我们自古追求的，实则是分享的气度。垄断式的经营，终将被下一个垄断取代。唯有分享可让人或团体以这种气度长存。大师气度在于不藏私，分享所学只为其本身的传播，其本身的规范。分享使人不囿于一己之私，从而视野广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心系天下，此乃分享的气度。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议论升华</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97354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1502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我</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知是那抹茶的芳馥使人明白了分享的价值和意义，还是因分享才造就了那抹茶的芳馥。我只知道那抹茶芳香宜人，那种个体至群体的智慧、那种怡人的风度感人。我只知道这世界需要这种智慧、这种风度，需要这缕芳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74030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审题精准，提炼出“分享是一种风度，是世间所需”这一中心论点。然后采用分论点式结构，以“分享不是让步，是共赢”“分享为发展提供动力”“分享，是种胸怀，是种气度”三句为分论点展开，逻辑清晰，条理分明。让人称道的是，作者深谙考场作文的写作要求，首尾的文字精彩可赞，引用论证有力。整篇文章，文采突出，亮点醒目。</a:t>
            </a:r>
          </a:p>
        </p:txBody>
      </p:sp>
    </p:spTree>
    <p:extLst>
      <p:ext uri="{BB962C8B-B14F-4D97-AF65-F5344CB8AC3E}">
        <p14:creationId xmlns:p14="http://schemas.microsoft.com/office/powerpoint/2010/main" xmlns="" val="3910571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冬日北方城市的街头万木萧瑟，光秃秃的树干上不见一点绿色。人们走上街头却发现：伴随着天空的放晴，树木竟也开始“生出”翠绿的叶子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工作人员正爬到梯子上，给树木安装仿真的“假叶子”。一时间，针对此事争议不断。支持的民众认为，“北方的冬天总是灰蒙蒙的，没有一点儿生机，来一抹绿色很养眼，心情也跟着好起来”；而反对的人则认为，“四季自有四季的美，不需要刻意改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要求：选好角度，确定立意，明确文体，自拟标题；不要脱离材料内容及含意的范围作文，不要套作，不得抄袭。运用“并列式”结构。</a:t>
            </a:r>
          </a:p>
        </p:txBody>
      </p:sp>
      <p:sp>
        <p:nvSpPr>
          <p:cNvPr id="8" name="矩形 7"/>
          <p:cNvSpPr/>
          <p:nvPr/>
        </p:nvSpPr>
        <p:spPr>
          <a:xfrm>
            <a:off x="2094638" y="10169241"/>
            <a:ext cx="19645450" cy="149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1618" y="10136538"/>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顺应自然，拒绝人为装饰；改造自然，让生活更美好；既要尊重自然规律，又要发挥人的主观能动性。</a:t>
            </a:r>
          </a:p>
        </p:txBody>
      </p:sp>
    </p:spTree>
    <p:extLst>
      <p:ext uri="{BB962C8B-B14F-4D97-AF65-F5344CB8AC3E}">
        <p14:creationId xmlns:p14="http://schemas.microsoft.com/office/powerpoint/2010/main" xmlns="" val="37638024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9786436"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下面的漫画，根据要求写一篇不少于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要求：结合材料的内容和寓意，选好角度，确定立意，明确文体，自拟标题；不要套作，不得抄袭。运用“并列式”结构。</a:t>
            </a:r>
          </a:p>
        </p:txBody>
      </p:sp>
      <p:sp>
        <p:nvSpPr>
          <p:cNvPr id="8" name="矩形 7"/>
          <p:cNvSpPr/>
          <p:nvPr/>
        </p:nvSpPr>
        <p:spPr>
          <a:xfrm>
            <a:off x="2094638" y="7955503"/>
            <a:ext cx="19645450" cy="3706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258924" y="7955503"/>
            <a:ext cx="19664693" cy="41208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画面内容：鲜花多姿多彩，漫画中人拿着卡尺一朵一朵地测量。主体：拿着卡尺一朵一朵地测量的画中人。材料的性质是反面的，命题者的倾向性是反对的。由此可知，评价的标准应是多方面的。由花及人，人的评价标准也应是多方面、多层次的。用固定的标准评价，势必失之偏颇。应从批评僵化、单一的评价标准或呼吁尊重人的个性、用发展的眼光看待人和事、不拘一格降人才等方面立意。</a:t>
            </a:r>
          </a:p>
        </p:txBody>
      </p:sp>
      <p:pic>
        <p:nvPicPr>
          <p:cNvPr id="2050" name="Picture 2" descr="16-00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033772" y="2820182"/>
            <a:ext cx="6193054" cy="4641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935007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对比式结构就是通过对比来突出中心。对比有正与反的对比，现在和过去的对比，这一事物与另一事物的对比，同一事物各个不同发展阶段的对比，等等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606457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0495181"/>
          </a:xfrm>
          <a:prstGeom prst="rect">
            <a:avLst/>
          </a:prstGeom>
          <a:noFill/>
        </p:spPr>
        <p:txBody>
          <a:bodyPr wrap="square" rtlCol="0">
            <a:spAutoFit/>
          </a:bodyPr>
          <a:lstStyle/>
          <a:p>
            <a:pPr>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endParaRPr lang="en-US" altLang="zh-CN" sz="4000" kern="100" dirty="0" smtClean="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让</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创新之花自绽放</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传统工艺日渐没落，小羽推陈出新，研制花茶；同行用假冒伪劣产品导致茶艺沉沦，小羽变通思维，开放共享；面对死守传统的社会，小羽带领团队不断创新，终有所得。无创新便无发展，由此可见：创业需要创新，发展离不开创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创业道路上的创新让小羽以及这类人收获了果实。这不禁让我想起传统文化抓不住飞速前进的新时代的尾巴，我们该如何拯救它？唯有传承与现代创新相结合，才能救其于水火之中。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引论，提出论点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只传承，不创新，再悠久的传统文化也会烟消云散。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反面提出论点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古巴比伦文化曾在两河流域辉煌一时，神秘的楔形文字和梦幻的空中花园令人神往。但它却故步自封，因不能及时地学习外来文化而最终覆没在历史的洪流里，仅存断壁残垣和风化的石碑令世人怅然喟叹。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论据和议论</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320806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94638" y="3861696"/>
            <a:ext cx="19645450" cy="7800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深度解读</a:t>
              </a:r>
            </a:p>
          </p:txBody>
        </p:sp>
      </p:grpSp>
      <p:sp>
        <p:nvSpPr>
          <p:cNvPr id="12" name="内容占位符 2"/>
          <p:cNvSpPr>
            <a:spLocks/>
          </p:cNvSpPr>
          <p:nvPr/>
        </p:nvSpPr>
        <p:spPr bwMode="auto">
          <a:xfrm>
            <a:off x="2177750" y="400683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审题：①可以从“规则”的角度来谈。为什么会引发如此激烈的争论？根据常用的“由果溯因法”，从探究原因来切入立意。“规则”指明是“对决”与“突破”，其实就是强调“竞争”，旨在提高比赛的观赏性，能突破对方阻拦成功过桥者获胜，最后以全队通过人数多少来决定胜负。而最新情况是，有这么一组选手，他们相遇时互相抱住，转身换位，全都顺利过了桥。其实他们也算是“突破对方阻拦成功过桥”，并不算违规，只是没有满足大伙儿对比赛原有的期待。规则的设定需要在实施的过程中不断发展，不断完善；规则的制定不妨人性化一点，不仅可以体现公平公正，也可以体现友爱互助。我们要敢于打破常规，学会变通，在没有细化的规则中，找到突破口。②在遵守规则的前提下，良性的竞争是应该被提倡的。失去竞争的比赛或游戏，会降低观赏价值，缺少竞争的人生将缺少活力。正如哲人休谟所说：“高尚的竞争是一切卓越才能的源泉。”考生可以围绕这一观点展开论述，联系生活实际，毕竟在现实生活中，竞争无处不在</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4310834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只创新，不传承，再经典的传统文化也会失去其价值。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反面提出论点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如今，在一再被恶搞的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西游记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里，孙悟空谈起了恋爱，唐僧贪生怕死、胆小怕事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西游文化落入了“因娱乐化而生存”的怪圈。虽然这样的情节让许多观众捧腹大笑，但这种“创新”却远不如小羽那种在传承基础上的创新之举。这种“创新”只是一时之热，不能长远发展。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论据和议论</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619589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1655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传承，也发展，才能让文化在发展中得以继承。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正面提出论点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新于个人而言，是创业基石；创新于企业而言，是竞争筹码；创新于国家而言，是使万里长城更加雄伟的动力！戏曲与流行乐元素结合，展现古今碰撞的新火花；汉服运动与如今流行的古风诗歌结合，使中国人开始了解被忽视的服饰文化；民间老艺人和时尚摇滚女歌手合作，使华阴老腔与摇滚乐融合，给人们带来震撼。创新地去传承文化是那么美！创新不是一味追求“新”，而是在传统基础上创造新颖。“呦呦鹿鸣，食野之蒿”，于古籍中吸取灵感，于新潮科技中寻找方法，人们应为屠呦呦将东方中医和西方科学实验方法有机结合而鼓掌；生动的戏剧，深入人心，致力于传播传统猴戏艺术，人们应为六小龄童将猴王表演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3D</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全息影像科技结合而鼓掌。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论据和议论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创新很美，但在传承基础上的创新更加耀眼。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总结</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191405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懂得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创新的人不多，懂得在传承基础上创新的人更是寥寥无几。莫让自己被历史的滚滚浓烟掩埋，站起来，勇敢地去创新吧！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结论，评析照应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6428247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标题点明了中心论点“让创新之花自绽放”。主体采用正反对比结构。先反面论述古巴比伦故步自封，最终遗失了楔形文字和空中花园，说明不能只传承不创新；恶搞西游，传统文化因娱乐而沦为笑柄，说明不能只创新不传承。然后再正面论述戏剧、汉服、民间技艺与流行元素的互相借鉴等，说明创新和传承缺一不可。正反对比，使全文中心鲜明突出，结构一目了然。结尾再强化观点、回扣标题，使文章结构完整。</a:t>
            </a:r>
          </a:p>
        </p:txBody>
      </p:sp>
    </p:spTree>
    <p:extLst>
      <p:ext uri="{BB962C8B-B14F-4D97-AF65-F5344CB8AC3E}">
        <p14:creationId xmlns:p14="http://schemas.microsoft.com/office/powerpoint/2010/main" xmlns="" val="2415901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材料一：东晋大臣蔡谟看到蟛蜞，非常高兴，让人烹调来吃。吃过后，他上吐下泻，这才知道那不是蟹。后来和友人闲谈中提到此事，他的朋友说：“你没有认真读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尔雅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尔雅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中讲到蟛蜞，说它是一种外形像蟹的甲壳类动物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材料二：荀子在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中说：“蟹六跪而二螯。”但实际上，蟹有八足二螯。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中的“六”字，“疑皆‘八’字之误”。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要求选好角度，确定立意，明确文体，自拟标题；不要脱离材料内容及含意的范围作文，不要套作，不得抄袭。运用“对比式”结构。</a:t>
            </a:r>
          </a:p>
        </p:txBody>
      </p:sp>
      <p:sp>
        <p:nvSpPr>
          <p:cNvPr id="8" name="矩形 7"/>
          <p:cNvSpPr/>
          <p:nvPr/>
        </p:nvSpPr>
        <p:spPr>
          <a:xfrm>
            <a:off x="2094638" y="10169241"/>
            <a:ext cx="19645450" cy="149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1618" y="10136538"/>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可以从“学与思”“学而不思则罔，思而不学则殆”“信与疑”“知与行”“接受与质疑”“尽信书不如无书”等角度进行辩证分析。</a:t>
            </a:r>
          </a:p>
        </p:txBody>
      </p:sp>
    </p:spTree>
    <p:extLst>
      <p:ext uri="{BB962C8B-B14F-4D97-AF65-F5344CB8AC3E}">
        <p14:creationId xmlns:p14="http://schemas.microsoft.com/office/powerpoint/2010/main" xmlns="" val="16281601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9</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京市一对母子在乘坐地铁时，孩子因身体不适在车厢内吐了一地，母亲立即用纸巾将车厢清理干净，这件事被网友发到微博上。众人点赞，认为这位母亲给孩子做了最好的榜样，该家长注重公共文明、注重日常小节的举动，是对孩子的最好教育。但众人过分热情的点赞也让一部分人担心：这种泛滥而廉价的“谬赏主义”会拉低社会的道德底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对于以上现象，你怎么看？请综合材料内容及含意，表明你的态度，阐述你的看法。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要求选好角度，确定立意，明确文体，自拟标题；不要套作，不得抄袭。运用“对比式”结构。</a:t>
            </a:r>
          </a:p>
        </p:txBody>
      </p:sp>
    </p:spTree>
    <p:extLst>
      <p:ext uri="{BB962C8B-B14F-4D97-AF65-F5344CB8AC3E}">
        <p14:creationId xmlns:p14="http://schemas.microsoft.com/office/powerpoint/2010/main" xmlns="" val="4484698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13552"/>
            <a:ext cx="19645450" cy="87482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2910370"/>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这位母亲给孩子做了最好的榜样”的角度，可以谈父母以身作则、榜样的力量、注重公共文明、注重日常小节、父母等教育者应尽的责任、适时地为孩子创造健康成长的良好环境等等；从“众人点赞”的角度，可以谈遇善则扬、拒绝漠然等等；从“众人过分热情的点赞”的角度，可以谈别让“谬赏主义”拉低社会的道德底线、理性点赞、凡事不能盲目跟风等等。 </a:t>
            </a:r>
          </a:p>
        </p:txBody>
      </p:sp>
    </p:spTree>
    <p:extLst>
      <p:ext uri="{BB962C8B-B14F-4D97-AF65-F5344CB8AC3E}">
        <p14:creationId xmlns:p14="http://schemas.microsoft.com/office/powerpoint/2010/main" xmlns="" val="1854438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1545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递进式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递进式结构，是写作议论文时经常使用的一种结构方式。其主要特点是：围绕着中心论点或论题展开论证时，各个部分之间是层层深入、步步推进的关系，其前后顺序有严格要求，不能随意变更。一般议论文采取先提出问题，再分析问题，然后再解决问题的思路，即体现了递进式结构的特点。</a:t>
            </a:r>
          </a:p>
        </p:txBody>
      </p:sp>
    </p:spTree>
    <p:extLst>
      <p:ext uri="{BB962C8B-B14F-4D97-AF65-F5344CB8AC3E}">
        <p14:creationId xmlns:p14="http://schemas.microsoft.com/office/powerpoint/2010/main" xmlns="" val="26054818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小陈的一封信</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亲爱的小陈同学：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人存于世，以直立身；国存于世，以直安邦。然而，在面对正道直行与人情世故之争时，大多数人先是犹豫不决，最终还是向人情世故妥协了，很少能顾得上正道直行。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而你在“得罪”父亲与正道直行之间，毫不犹豫地以正道直行为重。我要为你点赞。点赞理由如下</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6244380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恪守</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直道，使人们找到方向。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分论点一，提出分论点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人生在世，可能会遇到形形色色的诱惑。在市场经济条件下，各种各样的诱惑致使不少人偏离了正轨。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有云：“人之生也直，罔之生也幸而免。”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唯有一颗直心，方能在物欲横流的世界中穿行却不至于迷失方向；也唯有一颗直心，方能助你我在滚滚红尘中找寻到内心真正所求。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恪守直道，使家乡民风淳朴。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分论点二，提出分论点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载，叶公就曾自豪地向孔子汇报，说自己的家乡有正直公正之人。父亲偷了羊，儿子就告发他，所以自己的家乡民风淳朴，道不拾遗。试想一下，若无正直可言，人人都无法保有自身财富，中国社会怎么可能从部落制逐渐扩大到城邑制？韩愈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送孟东野序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里写道：“大凡物不得其平则鸣。”其实社会又何尝不是这样？当情分僭越了道义，当言行超出了道义的规范，让人们感到忧愤郁积，决定不得不为的时候，便自有鸣不平之心、打抱不平之人</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214628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94638" y="3861696"/>
            <a:ext cx="19645450" cy="7800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a:spLocks/>
          </p:cNvSpPr>
          <p:nvPr/>
        </p:nvSpPr>
        <p:spPr bwMode="auto">
          <a:xfrm>
            <a:off x="2177750" y="400683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虽然老子说“夫唯不争，故天下莫能与之争”，但我们这里的“不争”是为了获取利益的最大化。与其在竞争中求独胜，倒不如在合作中求双赢。这应该是一个很好的导向，为社会传递了一种正能量，让我们的心态更积极，更阳光。</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我来拟题：打破规则的精彩；谨记规则于心间；创新＋合作＝成功；打破规则，铸就成功；让规则之花常开心间；“双赢”的原则；与对手相拥，奏响共赢之歌。</a:t>
            </a:r>
          </a:p>
        </p:txBody>
      </p:sp>
    </p:spTree>
    <p:extLst>
      <p:ext uri="{BB962C8B-B14F-4D97-AF65-F5344CB8AC3E}">
        <p14:creationId xmlns:p14="http://schemas.microsoft.com/office/powerpoint/2010/main" xmlns="" val="2850882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古往今来，就因为人们心中有杆秤，正直公正，才让社会运行无滞、和谐发展。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恪守直道，使社会风清气正。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分论点三，提出分论点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包拯严厉正直，疾恶如仇，从不随便附和别人，从不装模作样地取悦他人。陈世美，贵为驸马，却丧尽天良，包拯毫不犹豫地铡了他。“铡美案”震惊朝野，也让世风为之一变。包拯曾告诫后人：“后世子孙做官，有犯贪污之罪的，不得入家门，死后不得葬入大墓。不遵从我的志向，就不是我的子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举例论证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包拯一生正直，造福一方，经他治理，人们安居乐业，社会和谐安定。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你爸爸罔顾自己和他人的性命，在高速路上开车时接打电话，你在苦劝无果的情况下，选择了举报。在情与法冲突的尴尬时刻，你选择了正道直行。你有什么错呢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1912585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当然</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这个世界上，你做得对并不意味着就一定能得到大家的理解。好人受委屈、好人被指责的事随处可见。做任何事都要付出代价。倘若这点代价能够唤醒你爸爸的安全意识，能够让你们全家平平安安，你愿意付出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你遵循自己心中的那份“直”，展现了最美的青春光华，值得我学习。向你致敬！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祝你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万事顺心！</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明华</a:t>
            </a:r>
          </a:p>
          <a:p>
            <a:pPr algn="ct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319752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15677"/>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是一篇规范的递进式结构的议论文，观点切题，层次明晰。格言式开篇，道出“直”的巨大价值，点明了中心，可谓掷地有声。主体部分采用递进式结构，从“恪守直道，使人们找到方向”“恪守直道，使家乡民风淳朴”“恪守直道，使社会风清气正”三个角度阐述点赞的理由。每一个分论点，都表明了中心，在每一段的分析中也时时点题，处处点题。结尾部分，以“做任何事都要付出代价”去分析小陈的行为，并巧妙得出“直”的中心，让人动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267735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作为创始人兼总经理的柳井正，对优衣库有两个重要的创举。</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一是在门店颜色的选用上。优衣库不同于其他服装店的单调的颜色，而是加入各种明艳的色彩，给顾客的第一感觉就是像走进糖果店里一样，心跳加速，兴奋不已。</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是在衣服的摆放上。柳井正发现百货大楼、服装商场的男装和女装大都摆在不同楼层。这种设置看上去非常合乎情理，能让不同性别的顾客快速直达属于自己的那个楼层购买衣服；但如果是一家人，或者男女朋友一起购物，那就变得非常不方便</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61786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15677"/>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柳井正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敏锐地发现这个常人不太关注的现象，于是把所有的衣服，男装、女装，童装、老人装全放在一个宽敞、明亮的楼层里，不分楼层，不设专门的服装部。这样全家人便可以同时购物。刚开始，优衣库的这个做法让很多人大跌眼镜，甚至有些不适应。但很快，优衣库的日销售量便开始大幅度提高。</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要求</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：选好角度，确定立意，明确文体，自拟标题；不要脱离材料内容及含意的范围作文，不要套作，不得抄袭。运用“递进式”结构。</a:t>
            </a:r>
          </a:p>
        </p:txBody>
      </p:sp>
      <p:sp>
        <p:nvSpPr>
          <p:cNvPr id="8" name="矩形 7"/>
          <p:cNvSpPr/>
          <p:nvPr/>
        </p:nvSpPr>
        <p:spPr>
          <a:xfrm>
            <a:off x="2094638" y="8088058"/>
            <a:ext cx="19645450" cy="35737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3751" y="8088058"/>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从“新”开始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细节诚可贵 　创新价更高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善于发现　勇于创新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创新在于细节</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a:t>
            </a:r>
          </a:p>
        </p:txBody>
      </p:sp>
    </p:spTree>
    <p:extLst>
      <p:ext uri="{BB962C8B-B14F-4D97-AF65-F5344CB8AC3E}">
        <p14:creationId xmlns:p14="http://schemas.microsoft.com/office/powerpoint/2010/main" xmlns="" val="17919872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8130252"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下面的漫画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羡慕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要求：结合材料的内容和寓意，选好角度，确定立意，明确文体，自拟标题；不要套作，不得抄袭。运用“递进式”结构。</a:t>
            </a:r>
          </a:p>
        </p:txBody>
      </p:sp>
      <p:pic>
        <p:nvPicPr>
          <p:cNvPr id="3074" name="Picture 2" descr="16-00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377588" y="3132758"/>
            <a:ext cx="3813573" cy="7732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34810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3060997"/>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一幅：画面上左右各放着一个盛满水的鱼缸，两个鱼缸里分别盛着两条鱼和一条鱼。左边鱼缸中的两条鱼呆呆地、羡慕地望着对面的鱼缸，它们似乎在想：那么宽阔的水域，却只有一条鱼，那条鱼多清静，可以自由自在地独享那一缸水。而右边鱼缸中的那条鱼也呆呆地、羡慕地望着对面的鱼缸，它大概也在想：看那两条鱼在一个鱼缸里，有伙伴，多热闹、多快乐啊，一点也不寂寞。第二幅：仍然是两个鱼缸，可里面的鱼分别跳出了自己的鱼缸而奔向对方的鱼缸。第三幅：之前的右边鱼缸的一条鱼和左边鱼缸的两条鱼已经跃入对方的鱼缸，环境如前，只是互换了一下位置。 ②主体：互换位置的鱼。性质是反面的。③作者反对鱼的做法。④画面的意思是：两条鱼和一条鱼羡慕对方的条件、环境，各自跳出了自己的鱼缸而奔向对方的鱼缸，结果只是互换了一下位置，其他方面并未改变。⑤主题：不要盲目羡慕别人，珍惜自己所拥有的。</a:t>
            </a:r>
          </a:p>
        </p:txBody>
      </p:sp>
    </p:spTree>
    <p:extLst>
      <p:ext uri="{BB962C8B-B14F-4D97-AF65-F5344CB8AC3E}">
        <p14:creationId xmlns:p14="http://schemas.microsoft.com/office/powerpoint/2010/main" xmlns="" val="17960172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升格展台</a:t>
              </a:r>
              <a:endParaRPr lang="zh-CN" altLang="en-US" sz="4000" spc="200" dirty="0">
                <a:solidFill>
                  <a:schemeClr val="bg1"/>
                </a:solidFill>
                <a:latin typeface="微软雅黑" pitchFamily="34" charset="-122"/>
                <a:ea typeface="微软雅黑" pitchFamily="34"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1174201144"/>
              </p:ext>
            </p:extLst>
          </p:nvPr>
        </p:nvGraphicFramePr>
        <p:xfrm>
          <a:off x="2088557" y="4126366"/>
          <a:ext cx="19370152" cy="7673680"/>
        </p:xfrm>
        <a:graphic>
          <a:graphicData uri="http://schemas.openxmlformats.org/drawingml/2006/table">
            <a:tbl>
              <a:tblPr>
                <a:tableStyleId>{5C22544A-7EE6-4342-B048-85BDC9FD1C3A}</a:tableStyleId>
              </a:tblPr>
              <a:tblGrid>
                <a:gridCol w="7200799"/>
                <a:gridCol w="12169353"/>
              </a:tblGrid>
              <a:tr h="490860">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考场病文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升格新貌</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r>
              <a:tr h="7125040">
                <a:tc>
                  <a:txBody>
                    <a:bodyPr/>
                    <a:lstStyle/>
                    <a:p>
                      <a:pPr marL="0" algn="ctr" defTabSz="2119122" rtl="0" eaLnBrk="1" latinLnBrk="0" hangingPunct="1">
                        <a:spcAft>
                          <a:spcPts val="0"/>
                        </a:spcAft>
                      </a:pPr>
                      <a:r>
                        <a:rPr lang="zh-CN" altLang="zh-CN" sz="3200" kern="1200" dirty="0" smtClean="0">
                          <a:solidFill>
                            <a:schemeClr val="tx1">
                              <a:lumMod val="50000"/>
                              <a:lumOff val="50000"/>
                            </a:schemeClr>
                          </a:solidFill>
                          <a:latin typeface="微软雅黑" pitchFamily="34" charset="-122"/>
                          <a:ea typeface="微软雅黑" pitchFamily="34" charset="-122"/>
                          <a:cs typeface="+mn-cs"/>
                        </a:rPr>
                        <a:t>老问题，新思维</a:t>
                      </a:r>
                    </a:p>
                    <a:p>
                      <a:pPr marL="0" algn="ctr" defTabSz="2119122" rtl="0" eaLnBrk="1" latinLnBrk="0" hangingPunct="1">
                        <a:spcAft>
                          <a:spcPts val="0"/>
                        </a:spcAft>
                      </a:pPr>
                      <a:r>
                        <a:rPr lang="zh-CN" altLang="zh-CN" sz="3200" kern="1200" dirty="0" smtClean="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spcAft>
                          <a:spcPts val="0"/>
                        </a:spcAft>
                      </a:pPr>
                      <a:r>
                        <a:rPr lang="zh-CN" altLang="zh-CN" sz="3200" kern="1200" dirty="0" smtClean="0">
                          <a:solidFill>
                            <a:schemeClr val="tx1">
                              <a:lumMod val="50000"/>
                              <a:lumOff val="50000"/>
                            </a:schemeClr>
                          </a:solidFill>
                          <a:latin typeface="微软雅黑" pitchFamily="34" charset="-122"/>
                          <a:ea typeface="微软雅黑" pitchFamily="34" charset="-122"/>
                          <a:cs typeface="+mn-cs"/>
                        </a:rPr>
                        <a:t>你相信苹果中藏着一颗星星吗？也许你会说</a:t>
                      </a:r>
                      <a:r>
                        <a:rPr lang="en-US" altLang="zh-CN" sz="3200" kern="1200" dirty="0" smtClean="0">
                          <a:solidFill>
                            <a:schemeClr val="tx1">
                              <a:lumMod val="50000"/>
                              <a:lumOff val="50000"/>
                            </a:schemeClr>
                          </a:solidFill>
                          <a:latin typeface="微软雅黑" pitchFamily="34" charset="-122"/>
                          <a:ea typeface="微软雅黑" pitchFamily="34" charset="-122"/>
                          <a:cs typeface="+mn-cs"/>
                        </a:rPr>
                        <a:t>“</a:t>
                      </a:r>
                      <a:r>
                        <a:rPr lang="zh-CN" altLang="zh-CN" sz="3200" kern="1200" dirty="0" smtClean="0">
                          <a:solidFill>
                            <a:schemeClr val="tx1">
                              <a:lumMod val="50000"/>
                              <a:lumOff val="50000"/>
                            </a:schemeClr>
                          </a:solidFill>
                          <a:latin typeface="微软雅黑" pitchFamily="34" charset="-122"/>
                          <a:ea typeface="微软雅黑" pitchFamily="34" charset="-122"/>
                          <a:cs typeface="+mn-cs"/>
                        </a:rPr>
                        <a:t>不相信</a:t>
                      </a:r>
                      <a:r>
                        <a:rPr lang="en-US" altLang="zh-CN" sz="3200" kern="1200" dirty="0" smtClean="0">
                          <a:solidFill>
                            <a:schemeClr val="tx1">
                              <a:lumMod val="50000"/>
                              <a:lumOff val="50000"/>
                            </a:schemeClr>
                          </a:solidFill>
                          <a:latin typeface="微软雅黑" pitchFamily="34" charset="-122"/>
                          <a:ea typeface="微软雅黑" pitchFamily="34" charset="-122"/>
                          <a:cs typeface="+mn-cs"/>
                        </a:rPr>
                        <a:t>”</a:t>
                      </a:r>
                      <a:r>
                        <a:rPr lang="zh-CN" altLang="zh-CN" sz="3200" kern="1200" dirty="0" smtClean="0">
                          <a:solidFill>
                            <a:schemeClr val="tx1">
                              <a:lumMod val="50000"/>
                              <a:lumOff val="50000"/>
                            </a:schemeClr>
                          </a:solidFill>
                          <a:latin typeface="微软雅黑" pitchFamily="34" charset="-122"/>
                          <a:ea typeface="微软雅黑" pitchFamily="34" charset="-122"/>
                          <a:cs typeface="+mn-cs"/>
                        </a:rPr>
                        <a:t>，吃了这么多的苹果也从未看到过星星啊。当你把苹果倒放并拦腰切断时，就会有一颗五角星跃入你的视线。不要惊奇，也不要去感叹造物主的伟大。如果你用一种创新的思维去看待事物，就会有意外的收获。</a:t>
                      </a:r>
                      <a:r>
                        <a:rPr lang="en-US" altLang="zh-CN" sz="3200" kern="1200" dirty="0" smtClean="0">
                          <a:solidFill>
                            <a:schemeClr val="tx1">
                              <a:lumMod val="50000"/>
                              <a:lumOff val="50000"/>
                            </a:schemeClr>
                          </a:solidFill>
                          <a:latin typeface="微软雅黑" pitchFamily="34" charset="-122"/>
                          <a:ea typeface="微软雅黑" pitchFamily="34" charset="-122"/>
                          <a:cs typeface="+mn-cs"/>
                        </a:rPr>
                        <a:t>(</a:t>
                      </a:r>
                      <a:r>
                        <a:rPr lang="zh-CN" altLang="zh-CN" sz="3200" kern="1200" dirty="0" smtClean="0">
                          <a:solidFill>
                            <a:schemeClr val="tx1">
                              <a:lumMod val="50000"/>
                              <a:lumOff val="50000"/>
                            </a:schemeClr>
                          </a:solidFill>
                          <a:latin typeface="微软雅黑" pitchFamily="34" charset="-122"/>
                          <a:ea typeface="微软雅黑" pitchFamily="34" charset="-122"/>
                          <a:cs typeface="+mn-cs"/>
                        </a:rPr>
                        <a:t>开篇语言不够简练，也没有紧扣材料</a:t>
                      </a:r>
                      <a:r>
                        <a:rPr lang="en-US" alt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altLang="zh-CN" sz="3200" kern="1200" dirty="0" smtClean="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转换思维，柳暗花明</a:t>
                      </a:r>
                    </a:p>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你相信苹果中藏着一颗星星吗？当你把苹果倒放并拦腰切断时，就会有一颗五角星跃入你的视线。不要惊奇，也不要去感叹造物主的伟大。如果你用一种创新的思维去看待事物，就会有意外的收获。</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在“山羊过独木桥”的游戏中，双方选手相遇时互相抱住，转身换位，全都顺利过了桥。转换思维，柳暗花明，合作“双赢”，人生辉煌！</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我来升格</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请从</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段落结构清晰</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的角度对左面加波浪线的段落进行升格</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a:t>
                      </a:r>
                      <a:r>
                        <a:rPr lang="en-US" sz="3200" kern="1200" dirty="0" smtClean="0">
                          <a:solidFill>
                            <a:schemeClr val="tx1">
                              <a:lumMod val="50000"/>
                              <a:lumOff val="50000"/>
                            </a:schemeClr>
                          </a:solidFill>
                          <a:latin typeface="微软雅黑" pitchFamily="34" charset="-122"/>
                          <a:ea typeface="微软雅黑" pitchFamily="34" charset="-122"/>
                          <a:cs typeface="+mn-cs"/>
                        </a:rPr>
                        <a:t>____________________________________________________________________________________________________________________________________</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r>
            </a:tbl>
          </a:graphicData>
        </a:graphic>
      </p:graphicFrame>
    </p:spTree>
    <p:extLst>
      <p:ext uri="{BB962C8B-B14F-4D97-AF65-F5344CB8AC3E}">
        <p14:creationId xmlns:p14="http://schemas.microsoft.com/office/powerpoint/2010/main" xmlns="" val="37293737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311314134"/>
              </p:ext>
            </p:extLst>
          </p:nvPr>
        </p:nvGraphicFramePr>
        <p:xfrm>
          <a:off x="2088557" y="2988742"/>
          <a:ext cx="19370152" cy="6231714"/>
        </p:xfrm>
        <a:graphic>
          <a:graphicData uri="http://schemas.openxmlformats.org/drawingml/2006/table">
            <a:tbl>
              <a:tblPr>
                <a:tableStyleId>{5C22544A-7EE6-4342-B048-85BDC9FD1C3A}</a:tableStyleId>
              </a:tblPr>
              <a:tblGrid>
                <a:gridCol w="9793088"/>
                <a:gridCol w="9577064"/>
              </a:tblGrid>
              <a:tr h="437606">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考场病文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升格新貌</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r>
              <a:tr h="5683074">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一</a:t>
                      </a:r>
                      <a:r>
                        <a:rPr lang="zh-CN" sz="3200" kern="1200" dirty="0">
                          <a:solidFill>
                            <a:schemeClr val="tx1">
                              <a:lumMod val="50000"/>
                              <a:lumOff val="50000"/>
                            </a:schemeClr>
                          </a:solidFill>
                          <a:latin typeface="微软雅黑" pitchFamily="34" charset="-122"/>
                          <a:ea typeface="微软雅黑" pitchFamily="34" charset="-122"/>
                          <a:cs typeface="+mn-cs"/>
                        </a:rPr>
                        <a:t>位工程师给女王修建城堡。除了屋顶上差一块镜子，其他的一切都收拾好了。工程师命人前去买镜子。去买镜子的小伙子不小心动了一下，一块完整的大镜子就被摔成了若干小块，他们让一个人收拾镜子碎片并丢掉，让另一个人去报告工程师。工程师听完来报告的人的话后，沉思了一会儿，让来报告的人回去告诉他们，不要丢掉碎镜子。工程师和他们一起拾起碎镜子，一块一块地贴在屋顶，打开灯以后，屋顶的碎镜子比钻石还要炫目耀眼。工程师得到了女王的称赞。</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叙述过多，例子不具有典型性，缺乏说服力，缺乏议论句升华主旨</a:t>
                      </a:r>
                      <a:r>
                        <a:rPr lang="en-US"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转换</a:t>
                      </a:r>
                      <a:r>
                        <a:rPr lang="zh-CN" sz="3200" kern="1200" dirty="0">
                          <a:solidFill>
                            <a:schemeClr val="tx1">
                              <a:lumMod val="50000"/>
                              <a:lumOff val="50000"/>
                            </a:schemeClr>
                          </a:solidFill>
                          <a:latin typeface="微软雅黑" pitchFamily="34" charset="-122"/>
                          <a:ea typeface="微软雅黑" pitchFamily="34" charset="-122"/>
                          <a:cs typeface="+mn-cs"/>
                        </a:rPr>
                        <a:t>思维，需要适时转弯。在演艺圈，脸就是吃饭的资本，其貌不扬的黄渤却并不沮丧。在《疯狂的石头》中，他那夸张的面部表情、带着浓重乡音的普通话和浑身散发出的倒霉劲儿让他赢得了观众的喜爱，最终凭借自己的努力获得了百花奖最佳新人奖提名。在这个娱乐至上的时代，不少演员频繁出没于镜头前，用虚伪的微笑来吸引别人的眼球，为自己招揽人气。而平均一年只出一张专辑的陶喆却转身走进创作室，去创作真正的音乐，没有声嘶力竭地为自己宣传，却让人们记住了他那美妙的旋律和歌声，赢得了台湾“</a:t>
                      </a:r>
                      <a:r>
                        <a:rPr lang="en-US" sz="3200" kern="1200" dirty="0">
                          <a:solidFill>
                            <a:schemeClr val="tx1">
                              <a:lumMod val="50000"/>
                              <a:lumOff val="50000"/>
                            </a:schemeClr>
                          </a:solidFill>
                          <a:latin typeface="微软雅黑" pitchFamily="34" charset="-122"/>
                          <a:ea typeface="微软雅黑" pitchFamily="34" charset="-122"/>
                          <a:cs typeface="+mn-cs"/>
                        </a:rPr>
                        <a:t>R&amp;B</a:t>
                      </a:r>
                      <a:r>
                        <a:rPr lang="zh-CN" sz="3200" kern="1200" dirty="0">
                          <a:solidFill>
                            <a:schemeClr val="tx1">
                              <a:lumMod val="50000"/>
                              <a:lumOff val="50000"/>
                            </a:schemeClr>
                          </a:solidFill>
                          <a:latin typeface="微软雅黑" pitchFamily="34" charset="-122"/>
                          <a:ea typeface="微软雅黑" pitchFamily="34" charset="-122"/>
                          <a:cs typeface="+mn-cs"/>
                        </a:rPr>
                        <a:t>音乐教父</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的美称。这正是思路一转创辉煌</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r>
            </a:tbl>
          </a:graphicData>
        </a:graphic>
      </p:graphicFrame>
    </p:spTree>
    <p:extLst>
      <p:ext uri="{BB962C8B-B14F-4D97-AF65-F5344CB8AC3E}">
        <p14:creationId xmlns:p14="http://schemas.microsoft.com/office/powerpoint/2010/main" xmlns="" val="5658358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extLst>
              <p:ext uri="{D42A27DB-BD31-4B8C-83A1-F6EECF244321}">
                <p14:modId xmlns:p14="http://schemas.microsoft.com/office/powerpoint/2010/main" xmlns="" val="680356588"/>
              </p:ext>
            </p:extLst>
          </p:nvPr>
        </p:nvGraphicFramePr>
        <p:xfrm>
          <a:off x="2088557" y="2988742"/>
          <a:ext cx="19370152" cy="5295678"/>
        </p:xfrm>
        <a:graphic>
          <a:graphicData uri="http://schemas.openxmlformats.org/drawingml/2006/table">
            <a:tbl>
              <a:tblPr>
                <a:tableStyleId>{5C22544A-7EE6-4342-B048-85BDC9FD1C3A}</a:tableStyleId>
              </a:tblPr>
              <a:tblGrid>
                <a:gridCol w="9721079"/>
                <a:gridCol w="9649073"/>
              </a:tblGrid>
              <a:tr h="365530">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考场病文</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c>
                  <a:txBody>
                    <a:bodyPr/>
                    <a:lstStyle/>
                    <a:p>
                      <a:pPr algn="ctr">
                        <a:spcAft>
                          <a:spcPts val="0"/>
                        </a:spcAft>
                      </a:pPr>
                      <a:r>
                        <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rPr>
                        <a:t>升格新貌</a:t>
                      </a:r>
                      <a:endParaRPr lang="zh-CN" sz="3600" kern="100" dirty="0">
                        <a:solidFill>
                          <a:schemeClr val="tx1">
                            <a:lumMod val="50000"/>
                            <a:lumOff val="50000"/>
                          </a:schemeClr>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51756" marR="51756" marT="0" marB="0" anchor="ctr"/>
                </a:tc>
              </a:tr>
              <a:tr h="4747038">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不</a:t>
                      </a:r>
                      <a:r>
                        <a:rPr lang="zh-CN" sz="3200" kern="1200" dirty="0">
                          <a:solidFill>
                            <a:schemeClr val="tx1">
                              <a:lumMod val="50000"/>
                              <a:lumOff val="50000"/>
                            </a:schemeClr>
                          </a:solidFill>
                          <a:latin typeface="微软雅黑" pitchFamily="34" charset="-122"/>
                          <a:ea typeface="微软雅黑" pitchFamily="34" charset="-122"/>
                          <a:cs typeface="+mn-cs"/>
                        </a:rPr>
                        <a:t>具有典型性，缺乏说服力，缺乏议论句升华主旨</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a:t>
                      </a:r>
                      <a:r>
                        <a:rPr lang="zh-CN" sz="3200" u="wavyHeavy" kern="1200" baseline="0" dirty="0">
                          <a:solidFill>
                            <a:schemeClr val="tx1">
                              <a:lumMod val="50000"/>
                              <a:lumOff val="50000"/>
                            </a:schemeClr>
                          </a:solidFill>
                          <a:latin typeface="微软雅黑" pitchFamily="34" charset="-122"/>
                          <a:ea typeface="微软雅黑" pitchFamily="34" charset="-122"/>
                          <a:cs typeface="+mn-cs"/>
                        </a:rPr>
                        <a:t>个公园的开放日期马上就要到了，设计师却还在苦恼公园的小路应该如何修建。为了小路的修建，他苦苦思索却无果，决定去外面找找灵感。当他走出家门时，看到一个人正在横穿绿化带，忽然来了灵感，告诉工人在空地上撒上草种提前开放公园。几个星期后，小草长了出来。设计师根据游人们踩出的脚印铺上了小路，小路藏在草地中十分惹人喜爱。</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叙述过多，例子缺乏说服力</a:t>
                      </a:r>
                      <a:r>
                        <a:rPr lang="en-US"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转换</a:t>
                      </a:r>
                      <a:r>
                        <a:rPr lang="zh-CN" sz="3200" kern="1200" dirty="0">
                          <a:solidFill>
                            <a:schemeClr val="tx1">
                              <a:lumMod val="50000"/>
                              <a:lumOff val="50000"/>
                            </a:schemeClr>
                          </a:solidFill>
                          <a:latin typeface="微软雅黑" pitchFamily="34" charset="-122"/>
                          <a:ea typeface="微软雅黑" pitchFamily="34" charset="-122"/>
                          <a:cs typeface="+mn-cs"/>
                        </a:rPr>
                        <a:t>思维，需要合作双赢。在一望无际的田野中，有的豆科植物毫无生机，而有的却蓬勃生长。原来，在蓬勃生长的豆科植物的根部，一种微生物也悄然生长着，这些根瘤菌默默地把空气中的氮气转化为可被植物吸收利用的氮素，于是便有了豆科植物的欣欣向荣，同时，植物将有机物给予了根瘤菌，使它们充分地生长。正是因为二者的合作，它们才得以各自生长，各取所需，取得“双赢”。这正是思路一转获双赢</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51756" marR="51756" marT="0" marB="0" anchor="ctr"/>
                </a:tc>
              </a:tr>
            </a:tbl>
          </a:graphicData>
        </a:graphic>
      </p:graphicFrame>
    </p:spTree>
    <p:extLst>
      <p:ext uri="{BB962C8B-B14F-4D97-AF65-F5344CB8AC3E}">
        <p14:creationId xmlns:p14="http://schemas.microsoft.com/office/powerpoint/2010/main" xmlns="" val="13659159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3922</TotalTime>
  <Words>10131</Words>
  <Application>Microsoft Office PowerPoint</Application>
  <PresentationFormat>自定义</PresentationFormat>
  <Paragraphs>290</Paragraphs>
  <Slides>66</Slides>
  <Notes>8</Notes>
  <HiddenSlides>0</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637</cp:revision>
  <dcterms:created xsi:type="dcterms:W3CDTF">2016-01-31T01:38:40Z</dcterms:created>
  <dcterms:modified xsi:type="dcterms:W3CDTF">2017-03-17T09:17:49Z</dcterms:modified>
</cp:coreProperties>
</file>