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Default Extension="gif" ContentType="image/gif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286" r:id="rId2"/>
    <p:sldId id="287" r:id="rId3"/>
    <p:sldId id="334" r:id="rId4"/>
    <p:sldId id="288" r:id="rId5"/>
    <p:sldId id="262" r:id="rId6"/>
    <p:sldId id="258" r:id="rId7"/>
    <p:sldId id="260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289" r:id="rId24"/>
    <p:sldId id="335" r:id="rId25"/>
    <p:sldId id="336" r:id="rId26"/>
    <p:sldId id="337" r:id="rId27"/>
    <p:sldId id="265" r:id="rId28"/>
    <p:sldId id="267" r:id="rId29"/>
    <p:sldId id="338" r:id="rId30"/>
    <p:sldId id="339" r:id="rId31"/>
    <p:sldId id="340" r:id="rId32"/>
    <p:sldId id="266" r:id="rId33"/>
    <p:sldId id="268" r:id="rId34"/>
    <p:sldId id="341" r:id="rId35"/>
    <p:sldId id="343" r:id="rId36"/>
    <p:sldId id="290" r:id="rId37"/>
    <p:sldId id="270" r:id="rId38"/>
    <p:sldId id="271" r:id="rId39"/>
    <p:sldId id="272" r:id="rId40"/>
    <p:sldId id="291" r:id="rId41"/>
    <p:sldId id="273" r:id="rId42"/>
    <p:sldId id="274" r:id="rId43"/>
    <p:sldId id="292" r:id="rId44"/>
    <p:sldId id="275" r:id="rId45"/>
    <p:sldId id="276" r:id="rId46"/>
    <p:sldId id="344" r:id="rId47"/>
    <p:sldId id="278" r:id="rId48"/>
    <p:sldId id="279" r:id="rId49"/>
    <p:sldId id="280" r:id="rId50"/>
    <p:sldId id="283" r:id="rId51"/>
    <p:sldId id="345" r:id="rId52"/>
    <p:sldId id="346" r:id="rId53"/>
    <p:sldId id="284" r:id="rId54"/>
    <p:sldId id="293" r:id="rId55"/>
    <p:sldId id="347" r:id="rId56"/>
    <p:sldId id="294" r:id="rId5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87A9"/>
    <a:srgbClr val="F8FCFD"/>
    <a:srgbClr val="289DC9"/>
    <a:srgbClr val="4687B9"/>
    <a:srgbClr val="0B6487"/>
    <a:srgbClr val="E1F0F7"/>
    <a:srgbClr val="92BDE3"/>
    <a:srgbClr val="A9CEDF"/>
    <a:srgbClr val="D1E9F4"/>
    <a:srgbClr val="ECF6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778"/>
    <p:restoredTop sz="94660"/>
  </p:normalViewPr>
  <p:slideViewPr>
    <p:cSldViewPr snapToGrid="0" showGuides="1">
      <p:cViewPr varScale="1">
        <p:scale>
          <a:sx n="66" d="100"/>
          <a:sy n="66" d="100"/>
        </p:scale>
        <p:origin x="-716" y="-76"/>
      </p:cViewPr>
      <p:guideLst>
        <p:guide orient="horz" pos="2544"/>
        <p:guide pos="376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pPr fontAlgn="auto"/>
              <a:t>2022/5/3</a:t>
            </a:fld>
            <a:endParaRPr lang="zh-CN" altLang="en-US" strike="noStrike" noProof="1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pPr fontAlgn="auto"/>
              <a:t>‹#›</a:t>
            </a:fld>
            <a:endParaRPr lang="zh-CN" altLang="en-US" strike="noStrike" noProof="1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1AC49D05-6128-4D0D-A32A-06A5E73B386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5849F42C-2DAE-424C-A4B8-3140182C3E9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  <a:pPr lvl="0" algn="r"/>
              <a:t>4</a:t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  <a:pPr lvl="0" algn="r"/>
              <a:t>30</a:t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图片 5" descr="图片2"/>
          <p:cNvPicPr>
            <a:picLocks noChangeAspect="1"/>
          </p:cNvPicPr>
          <p:nvPr userDrawn="1"/>
        </p:nvPicPr>
        <p:blipFill>
          <a:blip r:embed="rId2"/>
          <a:srcRect b="19453"/>
          <a:stretch>
            <a:fillRect/>
          </a:stretch>
        </p:blipFill>
        <p:spPr>
          <a:xfrm>
            <a:off x="-258762" y="5489575"/>
            <a:ext cx="12136437" cy="1385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优翼logo (1)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44480" y="287655"/>
            <a:ext cx="1366326" cy="504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63525" y="225425"/>
            <a:ext cx="12719050" cy="662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news_1497833463_338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80460" y="1817370"/>
            <a:ext cx="4831080" cy="322326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9906000" y="30480"/>
            <a:ext cx="2209800" cy="1341120"/>
          </a:xfrm>
          <a:prstGeom prst="rect">
            <a:avLst/>
          </a:prstGeom>
          <a:solidFill>
            <a:srgbClr val="F8F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 descr="阿萨德刚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3842" y="311150"/>
            <a:ext cx="1366033" cy="504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news_1497833463_3382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119" t="12719" r="9528" b="168"/>
          <a:stretch>
            <a:fillRect/>
          </a:stretch>
        </p:blipFill>
        <p:spPr>
          <a:xfrm>
            <a:off x="655955" y="635"/>
            <a:ext cx="11561445" cy="74371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5575" y="409575"/>
            <a:ext cx="12138025" cy="6484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>
            <a:off x="9906000" y="30480"/>
            <a:ext cx="2209800" cy="1341120"/>
          </a:xfrm>
          <a:prstGeom prst="rect">
            <a:avLst/>
          </a:prstGeom>
          <a:solidFill>
            <a:srgbClr val="F8F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优翼logo (1)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44480" y="287655"/>
            <a:ext cx="1366326" cy="504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2"/>
          <a:srcRect t="11200"/>
          <a:stretch>
            <a:fillRect/>
          </a:stretch>
        </p:blipFill>
        <p:spPr>
          <a:xfrm>
            <a:off x="-104775" y="1105535"/>
            <a:ext cx="12420600" cy="5920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优翼logo (1)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44480" y="287655"/>
            <a:ext cx="1366326" cy="504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0" name="矩形 19"/>
          <p:cNvSpPr/>
          <p:nvPr/>
        </p:nvSpPr>
        <p:spPr>
          <a:xfrm>
            <a:off x="-203200" y="-7937"/>
            <a:ext cx="12520613" cy="6873875"/>
          </a:xfrm>
          <a:prstGeom prst="rect">
            <a:avLst/>
          </a:prstGeom>
          <a:solidFill>
            <a:srgbClr val="EAF5F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5" Type="http://schemas.openxmlformats.org/officeDocument/2006/relationships/image" Target="../media/image17.jpeg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4" Type="http://schemas.openxmlformats.org/officeDocument/2006/relationships/image" Target="../media/image5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image" Target="../media/image5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4" Type="http://schemas.openxmlformats.org/officeDocument/2006/relationships/image" Target="../media/image6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6" Type="http://schemas.openxmlformats.org/officeDocument/2006/relationships/image" Target="../media/image70.gif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&#38142;&#25509;2&#65306;&#30284;&#32454;&#32990;.ppt" TargetMode="External"/><Relationship Id="rId2" Type="http://schemas.openxmlformats.org/officeDocument/2006/relationships/hyperlink" Target="&#38142;&#25509;1&#65306;&#30149;&#28790;.ppt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8" name="Picture 8" descr="u=1963712346,4152547005&amp;fm=173&amp;s=DEA60AC24A132DC470159D9F03007005&amp;w=514&amp;h=398&amp;img"/>
          <p:cNvPicPr>
            <a:picLocks noChangeAspect="1" noChangeArrowheads="1"/>
          </p:cNvPicPr>
          <p:nvPr/>
        </p:nvPicPr>
        <p:blipFill>
          <a:blip r:embed="rId3"/>
          <a:srcRect t="678" b="678"/>
          <a:stretch>
            <a:fillRect/>
          </a:stretch>
        </p:blipFill>
        <p:spPr bwMode="auto">
          <a:xfrm>
            <a:off x="3175" y="-27940"/>
            <a:ext cx="12262485" cy="689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xiāng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X</a:t>
            </a:r>
          </a:p>
        </p:txBody>
      </p:sp>
      <p:sp>
        <p:nvSpPr>
          <p:cNvPr id="10251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⺮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木箱  空箱  冰箱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1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相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互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想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象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湘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西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</a:p>
        </p:txBody>
      </p:sp>
      <p:pic>
        <p:nvPicPr>
          <p:cNvPr id="2" name="图片 1" descr="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970" y="2503805"/>
            <a:ext cx="4091305" cy="2864485"/>
          </a:xfrm>
          <a:prstGeom prst="rect">
            <a:avLst/>
          </a:prstGeom>
        </p:spPr>
      </p:pic>
      <p:pic>
        <p:nvPicPr>
          <p:cNvPr id="4" name="图片 3" descr="FS箱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9870" y="5394960"/>
            <a:ext cx="8849360" cy="5715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chòu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C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臭气  臭味  腐臭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嗅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味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糗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事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高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pic>
        <p:nvPicPr>
          <p:cNvPr id="2" name="图片 1" descr="臭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05" y="2536825"/>
            <a:ext cx="4116070" cy="2881630"/>
          </a:xfrm>
          <a:prstGeom prst="rect">
            <a:avLst/>
          </a:prstGeom>
        </p:spPr>
      </p:pic>
      <p:sp>
        <p:nvSpPr>
          <p:cNvPr id="3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</a:p>
        </p:txBody>
      </p:sp>
      <p:pic>
        <p:nvPicPr>
          <p:cNvPr id="6" name="图片 5" descr="FS臭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2080" y="5454015"/>
            <a:ext cx="5871210" cy="5130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shū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S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艹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蔬菜  果蔬  时蔬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疏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通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梳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理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流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水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</a:p>
        </p:txBody>
      </p:sp>
      <p:sp>
        <p:nvSpPr>
          <p:cNvPr id="2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pic>
        <p:nvPicPr>
          <p:cNvPr id="3" name="图片 2" descr="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65" y="2555875"/>
            <a:ext cx="4070985" cy="2849880"/>
          </a:xfrm>
          <a:prstGeom prst="rect">
            <a:avLst/>
          </a:prstGeom>
        </p:spPr>
      </p:pic>
      <p:sp>
        <p:nvSpPr>
          <p:cNvPr id="6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</a:p>
        </p:txBody>
      </p:sp>
      <p:pic>
        <p:nvPicPr>
          <p:cNvPr id="8" name="图片 7" descr="FS蔬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3510" y="5447665"/>
            <a:ext cx="8682990" cy="4883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tàn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T</a:t>
            </a:r>
          </a:p>
        </p:txBody>
      </p:sp>
      <p:sp>
        <p:nvSpPr>
          <p:cNvPr id="10251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石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14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碳素  碳化  二氧化碳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炭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火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研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究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砍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伐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</a:p>
        </p:txBody>
      </p:sp>
      <p:sp>
        <p:nvSpPr>
          <p:cNvPr id="4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pic>
        <p:nvPicPr>
          <p:cNvPr id="5" name="图片 4" descr="碳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15" y="2561590"/>
            <a:ext cx="4112895" cy="2880360"/>
          </a:xfrm>
          <a:prstGeom prst="rect">
            <a:avLst/>
          </a:prstGeom>
        </p:spPr>
      </p:pic>
      <p:pic>
        <p:nvPicPr>
          <p:cNvPr id="6" name="图片 5" descr="FS碳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1465" y="5433695"/>
            <a:ext cx="7964805" cy="5778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gāng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G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钅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钢铁  钢厂  钢笔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刚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强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山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冈  岗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位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pic>
        <p:nvPicPr>
          <p:cNvPr id="3" name="图片 2" descr="钢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495" y="2516505"/>
            <a:ext cx="4050665" cy="2835910"/>
          </a:xfrm>
          <a:prstGeom prst="rect">
            <a:avLst/>
          </a:prstGeom>
        </p:spPr>
      </p:pic>
      <p:sp>
        <p:nvSpPr>
          <p:cNvPr id="4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</a:p>
        </p:txBody>
      </p:sp>
      <p:pic>
        <p:nvPicPr>
          <p:cNvPr id="8" name="图片 7" descr="FS钢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8270" y="5454015"/>
            <a:ext cx="5502275" cy="5130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yǐn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</a:t>
            </a:r>
          </a:p>
        </p:txBody>
      </p:sp>
      <p:sp>
        <p:nvSpPr>
          <p:cNvPr id="10251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阝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隐约  隐身  隐晦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380" y="3451225"/>
            <a:ext cx="6365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稳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妥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着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急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上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瘾</a:t>
            </a:r>
            <a:endParaRPr lang="zh-CN" altLang="en-US" sz="4000" b="1">
              <a:solidFill>
                <a:srgbClr val="509AD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pic>
        <p:nvPicPr>
          <p:cNvPr id="4" name="图片 3" descr="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2561590"/>
            <a:ext cx="4037330" cy="2827020"/>
          </a:xfrm>
          <a:prstGeom prst="rect">
            <a:avLst/>
          </a:prstGeom>
        </p:spPr>
      </p:pic>
      <p:pic>
        <p:nvPicPr>
          <p:cNvPr id="5" name="图片 4" descr="FS隐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8585" y="5443855"/>
            <a:ext cx="6087745" cy="4679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jiàn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J</a:t>
            </a:r>
          </a:p>
        </p:txBody>
      </p:sp>
      <p:sp>
        <p:nvSpPr>
          <p:cNvPr id="10251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亻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健康  健壮  健美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380" y="3451225"/>
            <a:ext cx="6365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建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设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键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盘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毽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pic>
        <p:nvPicPr>
          <p:cNvPr id="2" name="图片 1" descr="健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60" y="2516505"/>
            <a:ext cx="4022725" cy="2816225"/>
          </a:xfrm>
          <a:prstGeom prst="rect">
            <a:avLst/>
          </a:prstGeom>
        </p:spPr>
      </p:pic>
      <p:pic>
        <p:nvPicPr>
          <p:cNvPr id="3" name="图片 2" descr="FS健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0340" y="5434965"/>
            <a:ext cx="6015990" cy="476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kāng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K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广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健康  康复  康健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380" y="3451225"/>
            <a:ext cx="6365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慷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中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庸  唐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朝</a:t>
            </a:r>
          </a:p>
        </p:txBody>
      </p:sp>
      <p:sp>
        <p:nvSpPr>
          <p:cNvPr id="3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pic>
        <p:nvPicPr>
          <p:cNvPr id="4" name="图片 3" descr="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" y="2526665"/>
            <a:ext cx="4086860" cy="2861310"/>
          </a:xfrm>
          <a:prstGeom prst="rect">
            <a:avLst/>
          </a:prstGeom>
        </p:spPr>
      </p:pic>
      <p:pic>
        <p:nvPicPr>
          <p:cNvPr id="5" name="图片 4" descr="FS康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4130" y="5427980"/>
            <a:ext cx="6255385" cy="489585"/>
          </a:xfrm>
          <a:prstGeom prst="rect">
            <a:avLst/>
          </a:prstGeom>
        </p:spPr>
      </p:pic>
      <p:sp>
        <p:nvSpPr>
          <p:cNvPr id="7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半包围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bāo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B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月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同胞  胞弟  双胞胎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380" y="3451225"/>
            <a:ext cx="6365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拥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抱  跑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步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饱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腹</a:t>
            </a:r>
          </a:p>
        </p:txBody>
      </p:sp>
      <p:sp>
        <p:nvSpPr>
          <p:cNvPr id="3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pic>
        <p:nvPicPr>
          <p:cNvPr id="5" name="图片 4" descr="胞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90" y="2542540"/>
            <a:ext cx="4044950" cy="2831465"/>
          </a:xfrm>
          <a:prstGeom prst="rect">
            <a:avLst/>
          </a:prstGeom>
        </p:spPr>
      </p:pic>
      <p:sp>
        <p:nvSpPr>
          <p:cNvPr id="6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</a:p>
        </p:txBody>
      </p:sp>
      <p:pic>
        <p:nvPicPr>
          <p:cNvPr id="7" name="图片 6" descr="FS胞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8270" y="5467985"/>
            <a:ext cx="5335270" cy="4470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jí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J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疒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疾病  顽疾  痛心疾首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380" y="3451225"/>
            <a:ext cx="6365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箭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矢  病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痛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心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疼</a:t>
            </a:r>
            <a:endParaRPr lang="zh-CN" altLang="en-US" sz="4000" b="1">
              <a:solidFill>
                <a:srgbClr val="509AD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pic>
        <p:nvPicPr>
          <p:cNvPr id="2" name="图片 1" descr="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536825"/>
            <a:ext cx="4062095" cy="2844165"/>
          </a:xfrm>
          <a:prstGeom prst="rect">
            <a:avLst/>
          </a:prstGeom>
        </p:spPr>
      </p:pic>
      <p:sp>
        <p:nvSpPr>
          <p:cNvPr id="7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半包围</a:t>
            </a:r>
          </a:p>
        </p:txBody>
      </p:sp>
      <p:pic>
        <p:nvPicPr>
          <p:cNvPr id="4" name="图片 3" descr="FS疾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3035" y="5456555"/>
            <a:ext cx="5800725" cy="4978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"/>
          <p:cNvSpPr txBox="1"/>
          <p:nvPr/>
        </p:nvSpPr>
        <p:spPr>
          <a:xfrm>
            <a:off x="2222500" y="661988"/>
            <a:ext cx="221456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4687B9"/>
                </a:solidFill>
                <a:latin typeface="微软雅黑" panose="020B0503020204020204" charset="-122"/>
              </a:rPr>
              <a:t>新课导入</a:t>
            </a:r>
          </a:p>
        </p:txBody>
      </p:sp>
      <p:sp>
        <p:nvSpPr>
          <p:cNvPr id="14337" name="TextBox 4"/>
          <p:cNvSpPr txBox="1">
            <a:spLocks noChangeArrowheads="1"/>
          </p:cNvSpPr>
          <p:nvPr/>
        </p:nvSpPr>
        <p:spPr bwMode="auto">
          <a:xfrm>
            <a:off x="1310640" y="1711325"/>
            <a:ext cx="9702800" cy="3930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spc="200">
                <a:solidFill>
                  <a:schemeClr val="tx1"/>
                </a:solidFill>
                <a:uFillTx/>
                <a:latin typeface="微软雅黑" panose="020B0503020204020204" charset="-122"/>
                <a:cs typeface="微软雅黑" panose="020B0503020204020204" charset="-122"/>
              </a:rPr>
              <a:t>　　以上图片展示的是中国科学家研制的纳米机器人在人体血管中巡游，与人体内的病毒战斗的情景。</a:t>
            </a:r>
          </a:p>
          <a:p>
            <a:pPr algn="just">
              <a:lnSpc>
                <a:spcPct val="130000"/>
              </a:lnSpc>
            </a:pPr>
            <a:r>
              <a:rPr lang="zh-CN" altLang="en-US" sz="3200" spc="200">
                <a:solidFill>
                  <a:schemeClr val="tx1"/>
                </a:solidFill>
                <a:uFillTx/>
                <a:latin typeface="微软雅黑" panose="020B0503020204020204" charset="-122"/>
                <a:cs typeface="微软雅黑" panose="020B0503020204020204" charset="-122"/>
              </a:rPr>
              <a:t>　　这些机器人长约</a:t>
            </a:r>
            <a:r>
              <a:rPr lang="en-US" altLang="zh-CN" sz="3200" spc="200">
                <a:solidFill>
                  <a:schemeClr val="tx1"/>
                </a:solidFill>
                <a:uFillTx/>
                <a:latin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200" spc="200">
                <a:solidFill>
                  <a:schemeClr val="tx1"/>
                </a:solidFill>
                <a:uFillTx/>
                <a:latin typeface="微软雅黑" panose="020B0503020204020204" charset="-122"/>
                <a:cs typeface="微软雅黑" panose="020B0503020204020204" charset="-122"/>
              </a:rPr>
              <a:t>毫米，它们能自我复制，能杀灭人体内的有害病毒！这样微小而具有神奇功能的机器人，是应用纳米材料并使用纳米技术制造的纳米机器人！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fáng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F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阝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防止  边防  防护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380" y="3451225"/>
            <a:ext cx="6365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模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仿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坊  纺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织</a:t>
            </a:r>
          </a:p>
        </p:txBody>
      </p:sp>
      <p:sp>
        <p:nvSpPr>
          <p:cNvPr id="3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pic>
        <p:nvPicPr>
          <p:cNvPr id="2" name="图片 1" descr="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15" y="2536825"/>
            <a:ext cx="4035425" cy="2825115"/>
          </a:xfrm>
          <a:prstGeom prst="rect">
            <a:avLst/>
          </a:prstGeom>
        </p:spPr>
      </p:pic>
      <p:sp>
        <p:nvSpPr>
          <p:cNvPr id="6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</a:p>
        </p:txBody>
      </p:sp>
      <p:pic>
        <p:nvPicPr>
          <p:cNvPr id="4" name="图片 3" descr="FS防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700" y="5438140"/>
            <a:ext cx="3549650" cy="4699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zào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Z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火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炉灶  灶火  小灶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380" y="3451225"/>
            <a:ext cx="6365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杜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鹃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肚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谈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吐</a:t>
            </a:r>
            <a:endParaRPr lang="zh-CN" altLang="en-US" sz="4000" b="1">
              <a:solidFill>
                <a:srgbClr val="509AD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pic>
        <p:nvPicPr>
          <p:cNvPr id="2" name="图片 1" descr="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45" y="2533015"/>
            <a:ext cx="4005580" cy="2804160"/>
          </a:xfrm>
          <a:prstGeom prst="rect">
            <a:avLst/>
          </a:prstGeom>
        </p:spPr>
      </p:pic>
      <p:sp>
        <p:nvSpPr>
          <p:cNvPr id="6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</a:p>
        </p:txBody>
      </p:sp>
      <p:pic>
        <p:nvPicPr>
          <p:cNvPr id="4" name="图片 3" descr="FS灶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4145" y="5447665"/>
            <a:ext cx="3658870" cy="4883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xū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X</a:t>
            </a:r>
          </a:p>
        </p:txBody>
      </p:sp>
      <p:sp>
        <p:nvSpPr>
          <p:cNvPr id="10251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14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需要  急需  需求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380" y="3451225"/>
            <a:ext cx="6365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雪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天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雾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天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雷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雨</a:t>
            </a:r>
          </a:p>
        </p:txBody>
      </p:sp>
      <p:sp>
        <p:nvSpPr>
          <p:cNvPr id="3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pic>
        <p:nvPicPr>
          <p:cNvPr id="2" name="图片 1" descr="需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40" y="2532380"/>
            <a:ext cx="4022725" cy="2816225"/>
          </a:xfrm>
          <a:prstGeom prst="rect">
            <a:avLst/>
          </a:prstGeom>
        </p:spPr>
      </p:pic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0385" y="2595880"/>
            <a:ext cx="714375" cy="361950"/>
          </a:xfrm>
          <a:prstGeom prst="rect">
            <a:avLst/>
          </a:prstGeom>
        </p:spPr>
      </p:pic>
      <p:pic>
        <p:nvPicPr>
          <p:cNvPr id="5" name="图片 4" descr="FS需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7320" y="5461000"/>
            <a:ext cx="8303895" cy="4705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2000" y="690563"/>
            <a:ext cx="22145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4687B9"/>
                </a:solidFill>
                <a:latin typeface="微软雅黑" panose="020B0503020204020204" charset="-122"/>
              </a:rPr>
              <a:t>词语认读</a:t>
            </a:r>
          </a:p>
        </p:txBody>
      </p:sp>
      <p:sp>
        <p:nvSpPr>
          <p:cNvPr id="9" name="文本框 14"/>
          <p:cNvSpPr txBox="1"/>
          <p:nvPr/>
        </p:nvSpPr>
        <p:spPr>
          <a:xfrm>
            <a:off x="2216150" y="2298700"/>
            <a:ext cx="79971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纳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米  拥有  冰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箱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功能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蔬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菜  释放  </a:t>
            </a:r>
          </a:p>
        </p:txBody>
      </p:sp>
      <p:sp>
        <p:nvSpPr>
          <p:cNvPr id="10" name="文本框 14"/>
          <p:cNvSpPr txBox="1"/>
          <p:nvPr/>
        </p:nvSpPr>
        <p:spPr>
          <a:xfrm>
            <a:off x="2206625" y="3111500"/>
            <a:ext cx="79971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材料  钢铁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隐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形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健康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细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胞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缓慢 </a:t>
            </a:r>
          </a:p>
        </p:txBody>
      </p:sp>
      <p:sp>
        <p:nvSpPr>
          <p:cNvPr id="11" name="文本框 14"/>
          <p:cNvSpPr txBox="1"/>
          <p:nvPr/>
        </p:nvSpPr>
        <p:spPr>
          <a:xfrm>
            <a:off x="2206625" y="3924300"/>
            <a:ext cx="79971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疾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病  预防  病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灶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需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要  深刻  探测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图片 13" descr="u=1848354494,3364188915&amp;fm=26&amp;gp=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BFBFB">
                  <a:alpha val="100000"/>
                </a:srgbClr>
              </a:clrFrom>
              <a:clrTo>
                <a:srgbClr val="FBFB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9695" y="4756785"/>
            <a:ext cx="2070100" cy="20701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380490" y="1751330"/>
            <a:ext cx="9632950" cy="3867785"/>
            <a:chOff x="2174" y="2758"/>
            <a:chExt cx="15170" cy="6091"/>
          </a:xfrm>
        </p:grpSpPr>
        <p:sp>
          <p:nvSpPr>
            <p:cNvPr id="8" name="任意多边形 7"/>
            <p:cNvSpPr/>
            <p:nvPr/>
          </p:nvSpPr>
          <p:spPr>
            <a:xfrm>
              <a:off x="2174" y="2758"/>
              <a:ext cx="15170" cy="6078"/>
            </a:xfrm>
            <a:custGeom>
              <a:avLst/>
              <a:gdLst>
                <a:gd name="connsiteX0" fmla="*/ 1554 w 7982"/>
                <a:gd name="connsiteY0" fmla="*/ 3108 h 3109"/>
                <a:gd name="connsiteX1" fmla="*/ 0 w 7982"/>
                <a:gd name="connsiteY1" fmla="*/ 3109 h 3109"/>
                <a:gd name="connsiteX2" fmla="*/ 0 w 7982"/>
                <a:gd name="connsiteY2" fmla="*/ 0 h 3109"/>
                <a:gd name="connsiteX3" fmla="*/ 7982 w 7982"/>
                <a:gd name="connsiteY3" fmla="*/ 0 h 3109"/>
                <a:gd name="connsiteX4" fmla="*/ 7982 w 7982"/>
                <a:gd name="connsiteY4" fmla="*/ 3109 h 3109"/>
                <a:gd name="connsiteX5" fmla="*/ 6336 w 7982"/>
                <a:gd name="connsiteY5" fmla="*/ 3108 h 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82" h="3109">
                  <a:moveTo>
                    <a:pt x="1554" y="3108"/>
                  </a:moveTo>
                  <a:lnTo>
                    <a:pt x="0" y="3109"/>
                  </a:lnTo>
                  <a:lnTo>
                    <a:pt x="0" y="0"/>
                  </a:lnTo>
                  <a:lnTo>
                    <a:pt x="7982" y="0"/>
                  </a:lnTo>
                  <a:lnTo>
                    <a:pt x="7982" y="3109"/>
                  </a:lnTo>
                  <a:lnTo>
                    <a:pt x="6336" y="3108"/>
                  </a:lnTo>
                </a:path>
              </a:pathLst>
            </a:custGeom>
            <a:noFill/>
            <a:ln w="38100">
              <a:solidFill>
                <a:schemeClr val="bg2">
                  <a:lumMod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5223" y="8817"/>
              <a:ext cx="2624" cy="17"/>
            </a:xfrm>
            <a:prstGeom prst="line">
              <a:avLst/>
            </a:prstGeom>
            <a:ln w="381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1617" y="8833"/>
              <a:ext cx="2624" cy="17"/>
            </a:xfrm>
            <a:prstGeom prst="line">
              <a:avLst/>
            </a:prstGeom>
            <a:ln w="381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5620" y="1412875"/>
            <a:ext cx="674687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cs typeface="Times New Roman" panose="02020603050405020304" pitchFamily="18" charset="0"/>
                <a:sym typeface="+mn-ea"/>
              </a:rPr>
              <a:t>       无能为力</a:t>
            </a:r>
            <a:r>
              <a:rPr lang="zh-CN" altLang="en-US" sz="3200" b="1" dirty="0">
                <a:latin typeface="微软雅黑" panose="020B0503020204020204" charset="-122"/>
                <a:cs typeface="Times New Roman" panose="02020603050405020304" pitchFamily="18" charset="0"/>
                <a:sym typeface="+mn-ea"/>
              </a:rPr>
              <a:t>：用不上力量，没有能力或能力达不到</a:t>
            </a:r>
            <a:r>
              <a:rPr lang="zh-CN" altLang="en-US" sz="3200" b="1" dirty="0" smtClean="0">
                <a:latin typeface="微软雅黑" panose="020B0503020204020204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altLang="en-US" sz="3200" b="1" dirty="0" smtClean="0">
                <a:solidFill>
                  <a:srgbClr val="0066FF"/>
                </a:solidFill>
                <a:latin typeface="微软雅黑" panose="020B0503020204020204" charset="-122"/>
                <a:sym typeface="+mn-ea"/>
              </a:rPr>
              <a:t>本文</a:t>
            </a:r>
            <a:r>
              <a:rPr lang="zh-CN" altLang="en-US" sz="3200" b="1" dirty="0">
                <a:solidFill>
                  <a:srgbClr val="0066FF"/>
                </a:solidFill>
                <a:latin typeface="微软雅黑" panose="020B0503020204020204" charset="-122"/>
                <a:sym typeface="+mn-ea"/>
              </a:rPr>
              <a:t>指普通的光学显微镜看不到</a:t>
            </a:r>
            <a:r>
              <a:rPr lang="zh-CN" altLang="en-US" sz="3200" b="1" dirty="0" smtClean="0">
                <a:solidFill>
                  <a:srgbClr val="0066FF"/>
                </a:solidFill>
                <a:latin typeface="微软雅黑" panose="020B0503020204020204" charset="-122"/>
                <a:sym typeface="+mn-ea"/>
              </a:rPr>
              <a:t>纳米技术</a:t>
            </a:r>
            <a:r>
              <a:rPr lang="zh-CN" altLang="en-US" sz="3200" b="1" dirty="0">
                <a:solidFill>
                  <a:srgbClr val="0066FF"/>
                </a:solidFill>
                <a:latin typeface="微软雅黑" panose="020B0503020204020204" charset="-122"/>
                <a:sym typeface="+mn-ea"/>
              </a:rPr>
              <a:t>的研究对象。</a:t>
            </a:r>
            <a:endParaRPr lang="zh-CN" altLang="en-US" sz="3200" dirty="0">
              <a:latin typeface="微软雅黑" panose="020B0503020204020204" charset="-122"/>
            </a:endParaRPr>
          </a:p>
        </p:txBody>
      </p:sp>
      <p:pic>
        <p:nvPicPr>
          <p:cNvPr id="5" name="图片 4" descr=")8%FH1ACTI_KNND)VU8ZL~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0275" y="1202975"/>
            <a:ext cx="4295987" cy="2696633"/>
          </a:xfrm>
          <a:prstGeom prst="round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51851" y="4426373"/>
            <a:ext cx="6090073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      新奇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：</a:t>
            </a:r>
            <a:r>
              <a:rPr lang="zh-CN" altLang="en-US" sz="3200" b="1" dirty="0">
                <a:latin typeface="微软雅黑" panose="020B0503020204020204" charset="-122"/>
              </a:rPr>
              <a:t>指新鲜特别。</a:t>
            </a:r>
            <a:r>
              <a:rPr lang="zh-CN" altLang="en-US" sz="3200" b="1" dirty="0">
                <a:solidFill>
                  <a:srgbClr val="0066FF"/>
                </a:solidFill>
                <a:latin typeface="微软雅黑" panose="020B0503020204020204" charset="-122"/>
              </a:rPr>
              <a:t>本课指纳米技术拥有的性能很特别。</a:t>
            </a:r>
            <a:endParaRPr lang="zh-CN" altLang="en-US" sz="3200" b="1" dirty="0">
              <a:solidFill>
                <a:srgbClr val="0066FF"/>
              </a:solidFill>
              <a:latin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627" y="3896572"/>
            <a:ext cx="3818467" cy="244602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4"/>
          <p:cNvSpPr/>
          <p:nvPr/>
        </p:nvSpPr>
        <p:spPr>
          <a:xfrm>
            <a:off x="1090083" y="1568386"/>
            <a:ext cx="2567517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纳米技术</a:t>
            </a:r>
            <a:r>
              <a:rPr lang="en-US" altLang="zh-CN"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44039" name="矩形 5"/>
          <p:cNvSpPr/>
          <p:nvPr/>
        </p:nvSpPr>
        <p:spPr>
          <a:xfrm>
            <a:off x="3687445" y="1812925"/>
            <a:ext cx="7482205" cy="97726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lnSpc>
                <a:spcPct val="120000"/>
              </a:lnSpc>
            </a:pPr>
            <a:r>
              <a:rPr sz="2400" b="1" kern="0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是研究并利用</a:t>
            </a:r>
            <a:r>
              <a:rPr lang="en-US" altLang="zh-CN" sz="2400" b="1" kern="0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400" b="1" kern="0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纳米到</a:t>
            </a:r>
            <a:r>
              <a:rPr lang="en-US" altLang="zh-CN" sz="2400" b="1" kern="0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sz="2400" b="1" kern="0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纳米之间的物质的特性造福于人类的一门学问。</a:t>
            </a:r>
          </a:p>
        </p:txBody>
      </p:sp>
      <p:sp>
        <p:nvSpPr>
          <p:cNvPr id="44040" name="矩形 5"/>
          <p:cNvSpPr/>
          <p:nvPr/>
        </p:nvSpPr>
        <p:spPr>
          <a:xfrm>
            <a:off x="3275615" y="4242703"/>
            <a:ext cx="7923060" cy="97726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lnSpc>
                <a:spcPct val="120000"/>
              </a:lnSpc>
            </a:pPr>
            <a:r>
              <a:rPr sz="2400" b="1" kern="0" dirty="0">
                <a:solidFill>
                  <a:prstClr val="black"/>
                </a:solidFill>
                <a:latin typeface="宋体" panose="02010600030101010101" pitchFamily="2" charset="-122"/>
              </a:rPr>
              <a:t>观察微小物体用的仪器，光学显微镜主要由一个金属筒和两组透镜构成，通常可以放大几百倍到几千倍。</a:t>
            </a:r>
          </a:p>
        </p:txBody>
      </p:sp>
      <p:sp>
        <p:nvSpPr>
          <p:cNvPr id="44041" name="矩形 5"/>
          <p:cNvSpPr/>
          <p:nvPr/>
        </p:nvSpPr>
        <p:spPr>
          <a:xfrm>
            <a:off x="2824130" y="3602277"/>
            <a:ext cx="6691159" cy="49149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sz="2600" b="1" kern="0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长度单位。</a:t>
            </a:r>
            <a:r>
              <a:rPr lang="en-US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1000</a:t>
            </a:r>
            <a:r>
              <a:rPr sz="2600" b="1" kern="0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微米为</a:t>
            </a:r>
            <a:r>
              <a:rPr lang="en-US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600" b="1" kern="0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毫米。</a:t>
            </a:r>
          </a:p>
        </p:txBody>
      </p:sp>
      <p:sp>
        <p:nvSpPr>
          <p:cNvPr id="44043" name="矩形 29"/>
          <p:cNvSpPr/>
          <p:nvPr/>
        </p:nvSpPr>
        <p:spPr>
          <a:xfrm>
            <a:off x="2824130" y="2887393"/>
            <a:ext cx="6041981" cy="4914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sz="2600" b="1" kern="0" dirty="0">
                <a:solidFill>
                  <a:prstClr val="black"/>
                </a:solidFill>
                <a:latin typeface="宋体" panose="02010600030101010101" pitchFamily="2" charset="-122"/>
              </a:rPr>
              <a:t>开始出现并兴盛起来。</a:t>
            </a:r>
          </a:p>
        </p:txBody>
      </p:sp>
      <p:sp>
        <p:nvSpPr>
          <p:cNvPr id="9" name="矩形 5"/>
          <p:cNvSpPr/>
          <p:nvPr/>
        </p:nvSpPr>
        <p:spPr>
          <a:xfrm>
            <a:off x="2865743" y="5358003"/>
            <a:ext cx="6691159" cy="49149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sz="2600" b="1" kern="0" dirty="0">
                <a:solidFill>
                  <a:prstClr val="black"/>
                </a:solidFill>
                <a:latin typeface="宋体" panose="02010600030101010101" pitchFamily="2" charset="-122"/>
              </a:rPr>
              <a:t>机体上发生病变的部分。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32000" y="690563"/>
            <a:ext cx="22145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4687B9"/>
                </a:solidFill>
                <a:latin typeface="微软雅黑" panose="020B0503020204020204" charset="-122"/>
              </a:rPr>
              <a:t>词语解释</a:t>
            </a:r>
            <a:endParaRPr lang="en-US" altLang="zh-CN" sz="3600" b="1" spc="300" noProof="1">
              <a:solidFill>
                <a:srgbClr val="4687B9"/>
              </a:solidFill>
              <a:latin typeface="微软雅黑" panose="020B0503020204020204" charset="-122"/>
            </a:endParaRPr>
          </a:p>
        </p:txBody>
      </p:sp>
      <p:sp>
        <p:nvSpPr>
          <p:cNvPr id="4" name="矩形 4"/>
          <p:cNvSpPr/>
          <p:nvPr/>
        </p:nvSpPr>
        <p:spPr>
          <a:xfrm>
            <a:off x="1090083" y="5045646"/>
            <a:ext cx="2567517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kern="0" smtClean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病灶</a:t>
            </a:r>
            <a:r>
              <a:rPr lang="en-US" altLang="zh-CN"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5" name="矩形 4"/>
          <p:cNvSpPr/>
          <p:nvPr/>
        </p:nvSpPr>
        <p:spPr>
          <a:xfrm>
            <a:off x="1090083" y="2553271"/>
            <a:ext cx="2567517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兴起</a:t>
            </a:r>
            <a:r>
              <a:rPr lang="en-US" altLang="zh-CN"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6" name="矩形 4"/>
          <p:cNvSpPr/>
          <p:nvPr/>
        </p:nvSpPr>
        <p:spPr>
          <a:xfrm>
            <a:off x="1090083" y="3276536"/>
            <a:ext cx="2567517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微米</a:t>
            </a:r>
            <a:r>
              <a:rPr lang="en-US" altLang="zh-CN"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7" name="矩形 4"/>
          <p:cNvSpPr/>
          <p:nvPr/>
        </p:nvSpPr>
        <p:spPr>
          <a:xfrm>
            <a:off x="1090083" y="4005516"/>
            <a:ext cx="2567517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显微镜</a:t>
            </a:r>
            <a:r>
              <a:rPr lang="en-US" altLang="zh-CN" sz="3200" b="1" kern="0" dirty="0">
                <a:solidFill>
                  <a:srgbClr val="6587A9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1413" y="2834647"/>
            <a:ext cx="3784104" cy="2592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1156607" y="1872200"/>
            <a:ext cx="10657184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>
                <a:latin typeface="微软雅黑" panose="020B0503020204020204" charset="-122"/>
              </a:rPr>
              <a:t>读课题，说说自己读完课题后有什么疑问。</a:t>
            </a:r>
          </a:p>
        </p:txBody>
      </p:sp>
      <p:sp>
        <p:nvSpPr>
          <p:cNvPr id="9" name="矩形 8"/>
          <p:cNvSpPr/>
          <p:nvPr/>
        </p:nvSpPr>
        <p:spPr>
          <a:xfrm>
            <a:off x="1156607" y="2834660"/>
            <a:ext cx="6624736" cy="2680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微软雅黑" panose="020B0503020204020204" charset="-122"/>
              </a:rPr>
              <a:t>什么是纳米？</a:t>
            </a:r>
            <a:endParaRPr lang="en-US" altLang="zh-CN" sz="3735" b="1" dirty="0">
              <a:solidFill>
                <a:srgbClr val="FF0000"/>
              </a:solidFill>
              <a:latin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微软雅黑" panose="020B0503020204020204" charset="-122"/>
              </a:rPr>
              <a:t>什么是纳米技术？</a:t>
            </a:r>
            <a:endParaRPr lang="en-US" altLang="zh-CN" sz="3735" b="1" dirty="0">
              <a:solidFill>
                <a:srgbClr val="FF0000"/>
              </a:solidFill>
              <a:latin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微软雅黑" panose="020B0503020204020204" charset="-122"/>
              </a:rPr>
              <a:t>纳米技术为什么在我们身边？</a:t>
            </a:r>
            <a:endParaRPr lang="en-US" altLang="zh-CN" sz="3735" b="1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21205" y="690563"/>
            <a:ext cx="22145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>
                <a:solidFill>
                  <a:srgbClr val="4687B9"/>
                </a:solidFill>
                <a:latin typeface="微软雅黑" panose="020B0503020204020204" charset="-122"/>
                <a:sym typeface="+mn-ea"/>
              </a:rPr>
              <a:t>初读感知</a:t>
            </a:r>
            <a:endParaRPr lang="zh-CN" altLang="en-US" sz="3600" b="1" spc="300" noProof="1">
              <a:solidFill>
                <a:srgbClr val="4687B9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21205" y="690563"/>
            <a:ext cx="2214563" cy="64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4687B9"/>
                </a:solidFill>
                <a:latin typeface="微软雅黑" panose="020B0503020204020204" charset="-122"/>
                <a:cs typeface="+mn-cs"/>
              </a:rPr>
              <a:t>整体感知</a:t>
            </a:r>
            <a:endParaRPr lang="zh-CN" altLang="en-US" sz="3600" b="1" spc="300" noProof="1">
              <a:solidFill>
                <a:srgbClr val="4687B9"/>
              </a:solidFill>
              <a:latin typeface="微软雅黑" panose="020B0503020204020204" charset="-122"/>
            </a:endParaRPr>
          </a:p>
        </p:txBody>
      </p:sp>
      <p:pic>
        <p:nvPicPr>
          <p:cNvPr id="21506" name="图片 3" descr="安居客和"/>
          <p:cNvPicPr>
            <a:picLocks noChangeAspect="1"/>
          </p:cNvPicPr>
          <p:nvPr/>
        </p:nvPicPr>
        <p:blipFill>
          <a:blip r:embed="rId3"/>
          <a:srcRect t="11717" r="34358" b="16624"/>
          <a:stretch>
            <a:fillRect/>
          </a:stretch>
        </p:blipFill>
        <p:spPr>
          <a:xfrm>
            <a:off x="5418138" y="-38100"/>
            <a:ext cx="6773862" cy="689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691640" y="2306320"/>
            <a:ext cx="8662035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0">
                <a:solidFill>
                  <a:schemeClr val="tx1"/>
                </a:solidFill>
                <a:latin typeface="微软雅黑" panose="020B0503020204020204" charset="-122"/>
              </a:rPr>
              <a:t>      这篇课文主要讲了</a:t>
            </a:r>
            <a:r>
              <a:rPr lang="en-US" altLang="zh-CN" sz="1800" b="0">
                <a:solidFill>
                  <a:schemeClr val="tx1"/>
                </a:solidFill>
                <a:latin typeface="Arial" panose="020B0604020202020204" pitchFamily="34" charset="0"/>
              </a:rPr>
              <a:t>__</a:t>
            </a:r>
            <a:r>
              <a:rPr lang="en-US" altLang="zh-CN" sz="1800">
                <a:sym typeface="+mn-ea"/>
              </a:rPr>
              <a:t>_______________________</a:t>
            </a:r>
            <a:r>
              <a:rPr lang="en-US" altLang="zh-CN" sz="1800" b="0">
                <a:solidFill>
                  <a:schemeClr val="tx1"/>
                </a:solidFill>
                <a:latin typeface="Arial" panose="020B0604020202020204" pitchFamily="34" charset="0"/>
              </a:rPr>
              <a:t>_____</a:t>
            </a:r>
            <a:r>
              <a:rPr lang="zh-CN" altLang="en-US" sz="3600" b="0">
                <a:solidFill>
                  <a:schemeClr val="tx1"/>
                </a:solidFill>
                <a:latin typeface="微软雅黑" panose="020B0503020204020204" charset="-122"/>
              </a:rPr>
              <a:t>，以及它在现代社会各个方面的</a:t>
            </a:r>
            <a:r>
              <a:rPr lang="en-US" altLang="zh-CN" sz="3600">
                <a:latin typeface="微软雅黑" panose="020B0503020204020204" charset="-122"/>
                <a:sym typeface="+mn-ea"/>
              </a:rPr>
              <a:t>_</a:t>
            </a:r>
            <a:r>
              <a:rPr lang="en-US" altLang="zh-CN" sz="3600" b="1">
                <a:latin typeface="微软雅黑" panose="020B0503020204020204" charset="-122"/>
                <a:sym typeface="+mn-ea"/>
              </a:rPr>
              <a:t>___</a:t>
            </a:r>
            <a:r>
              <a:rPr lang="en-US" altLang="zh-CN" sz="3600">
                <a:latin typeface="微软雅黑" panose="020B0503020204020204" charset="-122"/>
                <a:sym typeface="+mn-ea"/>
              </a:rPr>
              <a:t>_</a:t>
            </a:r>
            <a:r>
              <a:rPr lang="en-US" altLang="zh-CN" sz="3600" b="1">
                <a:latin typeface="微软雅黑" panose="020B0503020204020204" charset="-122"/>
                <a:sym typeface="+mn-ea"/>
              </a:rPr>
              <a:t>___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</a:rPr>
              <a:t>_</a:t>
            </a:r>
            <a:r>
              <a:rPr lang="en-US" altLang="zh-CN" sz="3600" b="0">
                <a:solidFill>
                  <a:schemeClr val="tx1"/>
                </a:solidFill>
                <a:latin typeface="微软雅黑" panose="020B0503020204020204" charset="-122"/>
              </a:rPr>
              <a:t>_</a:t>
            </a:r>
            <a:r>
              <a:rPr lang="zh-CN" altLang="en-US" sz="3600" b="0">
                <a:solidFill>
                  <a:schemeClr val="tx1"/>
                </a:solidFill>
                <a:latin typeface="微软雅黑" panose="020B0503020204020204" charset="-122"/>
              </a:rPr>
              <a:t>。</a:t>
            </a: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6451600" y="2376805"/>
            <a:ext cx="429831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什么是纳米技术</a:t>
            </a: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8150225" y="3172460"/>
            <a:ext cx="14331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应用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4589" grpId="0"/>
      <p:bldP spid="245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8"/>
          <p:cNvSpPr/>
          <p:nvPr/>
        </p:nvSpPr>
        <p:spPr>
          <a:xfrm>
            <a:off x="1398270" y="5530850"/>
            <a:ext cx="9422130" cy="481330"/>
          </a:xfrm>
          <a:prstGeom prst="roundRect">
            <a:avLst/>
          </a:prstGeom>
          <a:solidFill>
            <a:srgbClr val="91BDE3">
              <a:alpha val="35000"/>
            </a:srgbClr>
          </a:solidFill>
          <a:ln>
            <a:solidFill>
              <a:srgbClr val="D6EB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3200" b="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7649" name="矩形 1"/>
          <p:cNvSpPr>
            <a:spLocks noChangeArrowheads="1"/>
          </p:cNvSpPr>
          <p:nvPr/>
        </p:nvSpPr>
        <p:spPr bwMode="auto">
          <a:xfrm>
            <a:off x="1431925" y="2283460"/>
            <a:ext cx="10941050" cy="3813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第一部分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：纳米技术是高新技术。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第二部分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：什么是纳米技术。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第三部分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：纳米技术就在我们身边。</a:t>
            </a:r>
            <a:endParaRPr lang="en-US" altLang="zh-CN" sz="320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第四部分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4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：纳米技术可以让人类更健康。</a:t>
            </a:r>
            <a:endParaRPr lang="en-US" altLang="zh-CN" sz="3200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第五部分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5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：纳米技术将给人类带来深刻的变化。</a:t>
            </a:r>
            <a:endParaRPr lang="zh-CN" altLang="en-US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圆角矩形 8"/>
          <p:cNvSpPr/>
          <p:nvPr/>
        </p:nvSpPr>
        <p:spPr>
          <a:xfrm>
            <a:off x="1398270" y="4789805"/>
            <a:ext cx="8196580" cy="466725"/>
          </a:xfrm>
          <a:prstGeom prst="roundRect">
            <a:avLst/>
          </a:prstGeom>
          <a:solidFill>
            <a:srgbClr val="91BDE3">
              <a:alpha val="35000"/>
            </a:srgbClr>
          </a:solidFill>
          <a:ln>
            <a:solidFill>
              <a:srgbClr val="D6EB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3200" b="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圆角矩形 8"/>
          <p:cNvSpPr/>
          <p:nvPr/>
        </p:nvSpPr>
        <p:spPr>
          <a:xfrm>
            <a:off x="1398270" y="4062730"/>
            <a:ext cx="7389495" cy="464820"/>
          </a:xfrm>
          <a:prstGeom prst="roundRect">
            <a:avLst/>
          </a:prstGeom>
          <a:solidFill>
            <a:srgbClr val="91BDE3">
              <a:alpha val="35000"/>
            </a:srgbClr>
          </a:solidFill>
          <a:ln>
            <a:solidFill>
              <a:srgbClr val="D6EB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3200" b="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圆角矩形 8"/>
          <p:cNvSpPr/>
          <p:nvPr/>
        </p:nvSpPr>
        <p:spPr>
          <a:xfrm>
            <a:off x="1398270" y="3304540"/>
            <a:ext cx="6259195" cy="495935"/>
          </a:xfrm>
          <a:prstGeom prst="roundRect">
            <a:avLst/>
          </a:prstGeom>
          <a:solidFill>
            <a:srgbClr val="91BDE3">
              <a:alpha val="35000"/>
            </a:srgbClr>
          </a:solidFill>
          <a:ln>
            <a:solidFill>
              <a:srgbClr val="D6EB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3200" b="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398270" y="2530475"/>
            <a:ext cx="6962775" cy="495300"/>
          </a:xfrm>
          <a:prstGeom prst="roundRect">
            <a:avLst/>
          </a:prstGeom>
          <a:solidFill>
            <a:srgbClr val="91BDE3">
              <a:alpha val="35000"/>
            </a:srgbClr>
          </a:solidFill>
          <a:ln>
            <a:solidFill>
              <a:srgbClr val="D6EB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3200" b="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9305" y="690563"/>
            <a:ext cx="22145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4687B9"/>
                </a:solidFill>
                <a:latin typeface="微软雅黑" panose="020B0503020204020204" charset="-122"/>
              </a:rPr>
              <a:t>段落层次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372553" y="1572260"/>
            <a:ext cx="8794750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0">
                <a:solidFill>
                  <a:srgbClr val="000000"/>
                </a:solidFill>
                <a:latin typeface="微软雅黑" panose="020B0503020204020204" charset="-122"/>
              </a:rPr>
              <a:t>课文共五个自然段，概括每段的大意。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46120" y="1910292"/>
            <a:ext cx="5699760" cy="706408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3200" dirty="0">
                <a:latin typeface="微软雅黑" panose="020B0503020204020204" charset="-122"/>
                <a:cs typeface="微软雅黑" panose="020B0503020204020204" charset="-122"/>
                <a:sym typeface="+mn-ea"/>
              </a:rPr>
              <a:t>改善我们的生活，医疗制药</a:t>
            </a:r>
            <a:r>
              <a:rPr lang="zh-CN" altLang="en-US" sz="3200" dirty="0">
                <a:latin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5713" y="1098127"/>
            <a:ext cx="11582400" cy="666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3735" dirty="0">
                <a:latin typeface="微软雅黑" panose="020B0503020204020204" charset="-122"/>
                <a:cs typeface="微软雅黑" panose="020B0503020204020204" charset="-122"/>
                <a:sym typeface="+mn-ea"/>
              </a:rPr>
              <a:t>课文从哪几方面介绍了纳米？举出了</a:t>
            </a:r>
            <a:r>
              <a:rPr lang="zh-CN" altLang="en-US" sz="3735" dirty="0">
                <a:latin typeface="微软雅黑" panose="020B0503020204020204" charset="-122"/>
                <a:cs typeface="微软雅黑" panose="020B0503020204020204" charset="-122"/>
                <a:sym typeface="+mn-ea"/>
              </a:rPr>
              <a:t>哪</a:t>
            </a:r>
            <a:r>
              <a:rPr lang="zh-CN" sz="3735" dirty="0">
                <a:latin typeface="微软雅黑" panose="020B0503020204020204" charset="-122"/>
                <a:cs typeface="微软雅黑" panose="020B0503020204020204" charset="-122"/>
                <a:sym typeface="+mn-ea"/>
              </a:rPr>
              <a:t>些具体的例子？</a:t>
            </a:r>
            <a:endParaRPr lang="zh-CN" altLang="en-US" sz="3735" dirty="0">
              <a:latin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084" y="2924307"/>
            <a:ext cx="5116407" cy="3518212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92D05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665" smtClean="0">
                <a:solidFill>
                  <a:srgbClr val="C00000"/>
                </a:solidFill>
                <a:latin typeface="微软雅黑" panose="020B0503020204020204" charset="-122"/>
                <a:cs typeface="微软雅黑" panose="020B0503020204020204" charset="-122"/>
              </a:rPr>
              <a:t>衣</a:t>
            </a:r>
            <a:r>
              <a:rPr sz="2665" dirty="0" err="1">
                <a:solidFill>
                  <a:srgbClr val="C00000"/>
                </a:solidFill>
                <a:latin typeface="微软雅黑" panose="020B0503020204020204" charset="-122"/>
                <a:cs typeface="微软雅黑" panose="020B0503020204020204" charset="-122"/>
              </a:rPr>
              <a:t>：</a:t>
            </a:r>
            <a:r>
              <a:rPr sz="2665" dirty="0" err="1">
                <a:latin typeface="微软雅黑" panose="020B0503020204020204" charset="-122"/>
                <a:cs typeface="微软雅黑" panose="020B0503020204020204" charset="-122"/>
              </a:rPr>
              <a:t>在纺织和化纤制品中添纳米微粒，可以除味杀菌。化纤布挺结实，但有烦人的静电现象，加入少量金属纳米微粒就可消除静电现象</a:t>
            </a:r>
            <a:r>
              <a:rPr sz="2665" dirty="0">
                <a:latin typeface="微软雅黑" panose="020B0503020204020204" charset="-122"/>
                <a:cs typeface="微软雅黑" panose="020B0503020204020204" charset="-122"/>
              </a:rPr>
              <a:t>。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03979" y="2924307"/>
            <a:ext cx="5802207" cy="3518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sz="2665" dirty="0" smtClean="0">
                <a:solidFill>
                  <a:srgbClr val="C00000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食</a:t>
            </a:r>
            <a:r>
              <a:rPr sz="2665" dirty="0">
                <a:solidFill>
                  <a:srgbClr val="C00000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2665" dirty="0">
                <a:latin typeface="微软雅黑" panose="020B0503020204020204" charset="-122"/>
                <a:cs typeface="微软雅黑" panose="020B0503020204020204" charset="-122"/>
                <a:sym typeface="+mn-ea"/>
              </a:rPr>
              <a:t>纳米材料做的无菌餐具、无菌食品包装用品已经面世。利用纳米粉末，可以使废水彻底变清水，完全达到饮用标准，纳米食品色香味俱全，还有益健康。</a:t>
            </a:r>
            <a:endParaRPr lang="zh-CN" altLang="en-US" sz="2665" dirty="0">
              <a:latin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4583113" y="1557339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24973" y="3310255"/>
            <a:ext cx="5097780" cy="2969896"/>
            <a:chOff x="6732" y="4293"/>
            <a:chExt cx="8028" cy="467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890" y="4293"/>
              <a:ext cx="5297" cy="3327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6732" y="8051"/>
              <a:ext cx="8028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sz="32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纳米技术在医学上的应用</a:t>
              </a:r>
              <a:endPara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59373" y="3295861"/>
            <a:ext cx="3169920" cy="2983864"/>
            <a:chOff x="1220" y="3545"/>
            <a:chExt cx="4992" cy="46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0" y="3545"/>
              <a:ext cx="4992" cy="353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10" y="7325"/>
              <a:ext cx="3611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sz="32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纳米机器人</a:t>
              </a:r>
              <a:endPara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文本框 7178"/>
          <p:cNvSpPr txBox="1"/>
          <p:nvPr/>
        </p:nvSpPr>
        <p:spPr>
          <a:xfrm>
            <a:off x="817033" y="1046480"/>
            <a:ext cx="10828867" cy="181737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735" b="1" noProof="1">
                <a:latin typeface="微软雅黑" panose="020B0503020204020204" charset="-122"/>
                <a:sym typeface="+mn-ea"/>
              </a:rPr>
              <a:t>       </a:t>
            </a:r>
            <a:r>
              <a:rPr lang="zh-CN" altLang="en-US" sz="3735" noProof="1">
                <a:latin typeface="微软雅黑" panose="020B0503020204020204" charset="-122"/>
                <a:sym typeface="+mn-ea"/>
              </a:rPr>
              <a:t>纳米技术真的这么新奇吗？这节课我们走进课文一起来看看在我们身边的纳米技术！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410210" y="2263775"/>
            <a:ext cx="9661525" cy="9531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auto"/>
            <a:r>
              <a:rPr lang="zh-CN" altLang="en-US" sz="5600" strike="noStrike" noProof="1">
                <a:solidFill>
                  <a:srgbClr val="4687B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纳米技术就在我们身边         </a:t>
            </a:r>
          </a:p>
        </p:txBody>
      </p:sp>
      <p:sp>
        <p:nvSpPr>
          <p:cNvPr id="40963" name="文本框 1"/>
          <p:cNvSpPr txBox="1"/>
          <p:nvPr/>
        </p:nvSpPr>
        <p:spPr>
          <a:xfrm>
            <a:off x="617538" y="898525"/>
            <a:ext cx="6473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/>
            <a:r>
              <a:rPr lang="zh-CN" altLang="en-US" sz="2800" b="1" strike="noStrike" noProof="1">
                <a:solidFill>
                  <a:srgbClr val="289DC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根据统编教材整理  四年级语文下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74975" y="3355340"/>
            <a:ext cx="1759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/>
              <a:t>第二课时</a:t>
            </a: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5300" y="822960"/>
            <a:ext cx="11306387" cy="1817370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smtClean="0">
                <a:latin typeface="微软雅黑" panose="020B0503020204020204" charset="-122"/>
              </a:rPr>
              <a:t>       上</a:t>
            </a:r>
            <a:r>
              <a:rPr lang="zh-CN" altLang="en-US" sz="3735" dirty="0">
                <a:latin typeface="微软雅黑" panose="020B0503020204020204" charset="-122"/>
              </a:rPr>
              <a:t>节课我们初读了课文，这节课继续和作者一起去领略纳米技术的新奇。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4420" y="3686175"/>
            <a:ext cx="4725247" cy="2663613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1"/>
          <p:cNvSpPr txBox="1"/>
          <p:nvPr/>
        </p:nvSpPr>
        <p:spPr>
          <a:xfrm>
            <a:off x="1492773" y="2591618"/>
            <a:ext cx="1002347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cs typeface="微软雅黑" panose="020B0503020204020204" charset="-122"/>
              </a:rPr>
              <a:t>问题</a:t>
            </a:r>
            <a:r>
              <a:rPr lang="en-US" altLang="zh-CN" sz="3200" b="1" dirty="0"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200" b="1" dirty="0">
                <a:latin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3200" dirty="0">
                <a:latin typeface="微软雅黑" panose="020B0503020204020204" charset="-122"/>
                <a:cs typeface="微软雅黑" panose="020B0503020204020204" charset="-122"/>
              </a:rPr>
              <a:t>什么是纳米技术，它到底是一门什么学问？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2000" y="690563"/>
            <a:ext cx="2214563" cy="64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4687B9"/>
                </a:solidFill>
                <a:latin typeface="微软雅黑" panose="020B0503020204020204" charset="-122"/>
                <a:cs typeface="+mn-cs"/>
              </a:rPr>
              <a:t>课文解读</a:t>
            </a:r>
            <a:endParaRPr lang="zh-CN" altLang="en-US" sz="3600" b="1" spc="300" noProof="1">
              <a:solidFill>
                <a:srgbClr val="4687B9"/>
              </a:solidFill>
              <a:latin typeface="微软雅黑" panose="020B0503020204020204" charset="-122"/>
            </a:endParaRPr>
          </a:p>
        </p:txBody>
      </p:sp>
      <p:sp>
        <p:nvSpPr>
          <p:cNvPr id="23554" name="矩形 14340"/>
          <p:cNvSpPr/>
          <p:nvPr/>
        </p:nvSpPr>
        <p:spPr>
          <a:xfrm>
            <a:off x="1720533" y="1692275"/>
            <a:ext cx="8764905" cy="18630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纳米技术是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20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世纪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90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年代兴起的高新技术。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如果说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20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世纪是微米的世纪，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21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世纪必将是纳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米的世纪。</a:t>
            </a:r>
          </a:p>
        </p:txBody>
      </p:sp>
      <p:sp>
        <p:nvSpPr>
          <p:cNvPr id="10" name="矩形标注 9"/>
          <p:cNvSpPr/>
          <p:nvPr/>
        </p:nvSpPr>
        <p:spPr>
          <a:xfrm>
            <a:off x="4816475" y="3696970"/>
            <a:ext cx="5680710" cy="2118360"/>
          </a:xfrm>
          <a:prstGeom prst="wedgeRectCallout">
            <a:avLst>
              <a:gd name="adj1" fmla="val 1769"/>
              <a:gd name="adj2" fmla="val -76553"/>
            </a:avLst>
          </a:prstGeom>
          <a:solidFill>
            <a:srgbClr val="D6E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4993005" y="3811270"/>
            <a:ext cx="5484495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1F4E79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点明纳米技术兴起的时间，同时说出自己的判断：</a:t>
            </a:r>
            <a:r>
              <a:rPr lang="en-US" altLang="zh-CN" sz="3200" b="1">
                <a:solidFill>
                  <a:srgbClr val="1F4E79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21</a:t>
            </a:r>
            <a:r>
              <a:rPr lang="zh-CN" altLang="en-US" sz="3200" b="1">
                <a:solidFill>
                  <a:srgbClr val="1F4E79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世纪必将是纳米的世纪。</a:t>
            </a:r>
            <a:endParaRPr lang="zh-CN" altLang="en-US" sz="3200">
              <a:latin typeface="微软雅黑" panose="020B0503020204020204" charset="-122"/>
            </a:endParaRPr>
          </a:p>
        </p:txBody>
      </p:sp>
      <p:pic>
        <p:nvPicPr>
          <p:cNvPr id="4" name="图片 3" descr="u=1775760138,2881127066&amp;fm=191&amp;app=48&amp;size=h300&amp;n=0&amp;g=4n&amp;f=JPEG"/>
          <p:cNvPicPr>
            <a:picLocks noChangeAspect="1"/>
          </p:cNvPicPr>
          <p:nvPr/>
        </p:nvPicPr>
        <p:blipFill>
          <a:blip r:embed="rId3">
            <a:clrChange>
              <a:clrFrom>
                <a:srgbClr val="FBFBFB">
                  <a:alpha val="100000"/>
                </a:srgbClr>
              </a:clrFrom>
              <a:clrTo>
                <a:srgbClr val="FBFBFB">
                  <a:alpha val="100000"/>
                  <a:alpha val="0"/>
                </a:srgbClr>
              </a:clrTo>
            </a:clrChange>
          </a:blip>
          <a:srcRect b="32292"/>
          <a:stretch>
            <a:fillRect/>
          </a:stretch>
        </p:blipFill>
        <p:spPr>
          <a:xfrm>
            <a:off x="1616710" y="3667125"/>
            <a:ext cx="2546985" cy="22993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6490" y="901700"/>
            <a:ext cx="660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</a:rPr>
              <a:t>阅读课文第二自然段，思考：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94105" y="1645920"/>
            <a:ext cx="86245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.</a:t>
            </a:r>
            <a:r>
              <a:rPr lang="zh-CN" altLang="en-US" sz="3200">
                <a:latin typeface="微软雅黑" panose="020B0503020204020204" charset="-122"/>
                <a:cs typeface="微软雅黑" panose="020B0503020204020204" charset="-122"/>
              </a:rPr>
              <a:t>这个自然段是围绕哪句话展开的？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75105" y="2327910"/>
            <a:ext cx="3648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什么是纳米技术呢？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115685" y="2348230"/>
            <a:ext cx="1315085" cy="565150"/>
            <a:chOff x="10858" y="3833"/>
            <a:chExt cx="2071" cy="890"/>
          </a:xfrm>
        </p:grpSpPr>
        <p:sp>
          <p:nvSpPr>
            <p:cNvPr id="11" name="圆角矩形 10"/>
            <p:cNvSpPr/>
            <p:nvPr/>
          </p:nvSpPr>
          <p:spPr>
            <a:xfrm>
              <a:off x="10858" y="3833"/>
              <a:ext cx="1963" cy="89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021" y="3870"/>
              <a:ext cx="19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微软雅黑" panose="020B0503020204020204" charset="-122"/>
                </a:rPr>
                <a:t>总 分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094105" y="3007995"/>
            <a:ext cx="9201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.</a:t>
            </a:r>
            <a:r>
              <a:rPr lang="zh-CN" altLang="en-US" sz="3200">
                <a:latin typeface="微软雅黑" panose="020B0503020204020204" charset="-122"/>
                <a:cs typeface="微软雅黑" panose="020B0503020204020204" charset="-122"/>
              </a:rPr>
              <a:t>哪些句子说明了纳米是一种很小的长度计量单位？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469390" y="3745548"/>
            <a:ext cx="9717405" cy="55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 algn="l"/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纳米是非常非常小的长度单位，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纳米等于十亿分之一米。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0" y="4973638"/>
            <a:ext cx="9359900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 algn="l">
              <a:lnSpc>
                <a:spcPct val="13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如果把直径为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纳米的小球放到乒乓球上，相当于把乒乓</a:t>
            </a:r>
          </a:p>
          <a:p>
            <a:pPr algn="l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球放在地球上，可见纳米有多么小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8736965" y="4446905"/>
            <a:ext cx="1649730" cy="565150"/>
            <a:chOff x="14986" y="7138"/>
            <a:chExt cx="2598" cy="890"/>
          </a:xfrm>
        </p:grpSpPr>
        <p:sp>
          <p:nvSpPr>
            <p:cNvPr id="17" name="圆角矩形 16"/>
            <p:cNvSpPr/>
            <p:nvPr/>
          </p:nvSpPr>
          <p:spPr>
            <a:xfrm>
              <a:off x="14986" y="7138"/>
              <a:ext cx="2599" cy="89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268" y="7189"/>
              <a:ext cx="22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微软雅黑" panose="020B0503020204020204" charset="-122"/>
                </a:rPr>
                <a:t>列数字</a:t>
              </a: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6960870" y="4311650"/>
            <a:ext cx="3913505" cy="0"/>
          </a:xfrm>
          <a:prstGeom prst="line">
            <a:avLst/>
          </a:prstGeom>
          <a:ln w="19050">
            <a:solidFill>
              <a:srgbClr val="0B6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8736965" y="5693410"/>
            <a:ext cx="1650365" cy="565785"/>
            <a:chOff x="14986" y="7138"/>
            <a:chExt cx="2599" cy="891"/>
          </a:xfrm>
        </p:grpSpPr>
        <p:sp>
          <p:nvSpPr>
            <p:cNvPr id="24" name="圆角矩形 23"/>
            <p:cNvSpPr/>
            <p:nvPr/>
          </p:nvSpPr>
          <p:spPr>
            <a:xfrm>
              <a:off x="14986" y="7138"/>
              <a:ext cx="2599" cy="89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5268" y="7189"/>
              <a:ext cx="22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微软雅黑" panose="020B0503020204020204" charset="-122"/>
                </a:rPr>
                <a:t>作比较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47065" y="946785"/>
            <a:ext cx="6263005" cy="5210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200" b="0" smtClean="0">
                <a:latin typeface="微软雅黑" panose="020B0503020204020204" charset="-122"/>
              </a:rPr>
              <a:t>       </a:t>
            </a:r>
            <a:r>
              <a:rPr lang="zh-CN" sz="3200" b="0" smtClean="0">
                <a:latin typeface="微软雅黑" panose="020B0503020204020204" charset="-122"/>
              </a:rPr>
              <a:t>十亿分之一</a:t>
            </a:r>
            <a:r>
              <a:rPr lang="zh-CN" sz="3200" b="0" dirty="0">
                <a:latin typeface="微软雅黑" panose="020B0503020204020204" charset="-122"/>
              </a:rPr>
              <a:t>米等于百万分之一毫米，拿出尺子，看一看一毫米有多长，想一想它的百万分之一又是什么样的长度。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3200" b="0" smtClean="0">
                <a:latin typeface="微软雅黑" panose="020B0503020204020204" charset="-122"/>
              </a:rPr>
              <a:t>       </a:t>
            </a:r>
            <a:r>
              <a:rPr lang="zh-CN" sz="3200" b="0" smtClean="0">
                <a:latin typeface="微软雅黑" panose="020B0503020204020204" charset="-122"/>
              </a:rPr>
              <a:t>作者</a:t>
            </a:r>
            <a:r>
              <a:rPr lang="zh-CN" sz="3200" b="0" dirty="0">
                <a:latin typeface="微软雅黑" panose="020B0503020204020204" charset="-122"/>
              </a:rPr>
              <a:t>列出具体的数字说明纳米的具体长度，形象地感受到纳米这一神奇的长度单位。这种说明方法叫做列数字。</a:t>
            </a:r>
            <a:endParaRPr lang="zh-CN" altLang="en-US" sz="3200" b="0" dirty="0">
              <a:latin typeface="微软雅黑" panose="020B0503020204020204" charset="-122"/>
            </a:endParaRPr>
          </a:p>
        </p:txBody>
      </p:sp>
      <p:pic>
        <p:nvPicPr>
          <p:cNvPr id="3" name="图片 2" descr="LSTL%4C~SF9F]5IV]{44YF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7230" y="1822450"/>
            <a:ext cx="4296410" cy="320929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标注 5"/>
          <p:cNvSpPr/>
          <p:nvPr/>
        </p:nvSpPr>
        <p:spPr>
          <a:xfrm>
            <a:off x="9632527" y="1466137"/>
            <a:ext cx="2559473" cy="828040"/>
          </a:xfrm>
          <a:prstGeom prst="cloudCallout">
            <a:avLst>
              <a:gd name="adj1" fmla="val -81041"/>
              <a:gd name="adj2" fmla="val 25574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中心句</a:t>
            </a:r>
          </a:p>
        </p:txBody>
      </p:sp>
      <p:sp>
        <p:nvSpPr>
          <p:cNvPr id="3" name="矩形 2"/>
          <p:cNvSpPr/>
          <p:nvPr/>
        </p:nvSpPr>
        <p:spPr>
          <a:xfrm>
            <a:off x="568325" y="1602105"/>
            <a:ext cx="9340850" cy="4892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465" b="1" dirty="0">
                <a:latin typeface="楷体" panose="02010609060101010101" charset="-122"/>
                <a:ea typeface="楷体" panose="02010609060101010101" charset="-122"/>
              </a:rPr>
              <a:t>    什么是纳米技术呢？这得从纳米说起。纳米是非常非常小的长度单位，</a:t>
            </a:r>
            <a:r>
              <a:rPr lang="en-US" altLang="zh-CN" sz="3465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465" b="1" dirty="0">
                <a:latin typeface="楷体" panose="02010609060101010101" charset="-122"/>
                <a:ea typeface="楷体" panose="02010609060101010101" charset="-122"/>
              </a:rPr>
              <a:t>纳米等于十亿分之一米。如果把直径为</a:t>
            </a:r>
            <a:r>
              <a:rPr lang="en-US" altLang="zh-CN" sz="3465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465" b="1" dirty="0">
                <a:latin typeface="楷体" panose="02010609060101010101" charset="-122"/>
                <a:ea typeface="楷体" panose="02010609060101010101" charset="-122"/>
              </a:rPr>
              <a:t>纳米的小球放到乒乓球上，就好像把乒乓球放在地球上，可见纳米有多么小。纳米技术的研究对象一般在</a:t>
            </a:r>
            <a:r>
              <a:rPr lang="en-US" altLang="zh-CN" sz="3465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465" b="1" dirty="0">
                <a:latin typeface="楷体" panose="02010609060101010101" charset="-122"/>
                <a:ea typeface="楷体" panose="02010609060101010101" charset="-122"/>
              </a:rPr>
              <a:t>纳米到</a:t>
            </a:r>
            <a:r>
              <a:rPr lang="en-US" altLang="zh-CN" sz="3465" b="1" dirty="0">
                <a:latin typeface="楷体" panose="02010609060101010101" charset="-122"/>
                <a:ea typeface="楷体" panose="02010609060101010101" charset="-122"/>
              </a:rPr>
              <a:t>100</a:t>
            </a:r>
            <a:r>
              <a:rPr lang="zh-CN" altLang="en-US" sz="3465" b="1" dirty="0">
                <a:latin typeface="楷体" panose="02010609060101010101" charset="-122"/>
                <a:ea typeface="楷体" panose="02010609060101010101" charset="-122"/>
              </a:rPr>
              <a:t>纳米之间，不仅肉眼根本看不见，就是普通的光学显微镜也无能为力。这种纳米级的物质拥有许多新奇的特性，纳米技术就是研究并利用这些特性造福人类的一门学问。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640735" y="2177984"/>
            <a:ext cx="720080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512025" y="2489825"/>
            <a:ext cx="672075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dirty="0">
                <a:latin typeface="微软雅黑" panose="020B0503020204020204" charset="-122"/>
              </a:rPr>
              <a:t>总</a:t>
            </a:r>
          </a:p>
        </p:txBody>
      </p:sp>
      <p:sp>
        <p:nvSpPr>
          <p:cNvPr id="8" name="下箭头 7"/>
          <p:cNvSpPr/>
          <p:nvPr/>
        </p:nvSpPr>
        <p:spPr>
          <a:xfrm>
            <a:off x="10682605" y="3552825"/>
            <a:ext cx="377190" cy="768350"/>
          </a:xfrm>
          <a:prstGeom prst="downArrow">
            <a:avLst/>
          </a:prstGeom>
          <a:solidFill>
            <a:srgbClr val="0B648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TextBox 8"/>
          <p:cNvSpPr txBox="1"/>
          <p:nvPr/>
        </p:nvSpPr>
        <p:spPr>
          <a:xfrm>
            <a:off x="10512025" y="4624662"/>
            <a:ext cx="672075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dirty="0">
                <a:latin typeface="微软雅黑" panose="020B0503020204020204" charset="-122"/>
              </a:rPr>
              <a:t>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543" y="704185"/>
            <a:ext cx="10849205" cy="781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735" dirty="0">
                <a:latin typeface="微软雅黑" panose="020B0503020204020204" charset="-122"/>
              </a:rPr>
              <a:t>   </a:t>
            </a:r>
            <a:r>
              <a:rPr lang="zh-CN" altLang="en-US" sz="3735" dirty="0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735" b="1" dirty="0">
                <a:latin typeface="微软雅黑" panose="020B0503020204020204" charset="-122"/>
                <a:cs typeface="微软雅黑" panose="020B0503020204020204" charset="-122"/>
              </a:rPr>
              <a:t>问题</a:t>
            </a:r>
            <a:r>
              <a:rPr lang="en-US" altLang="zh-CN" sz="3735" b="1" dirty="0"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735" b="1" dirty="0">
                <a:latin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3735" dirty="0">
                <a:latin typeface="微软雅黑" panose="020B0503020204020204" charset="-122"/>
                <a:cs typeface="微软雅黑" panose="020B0503020204020204" charset="-122"/>
              </a:rPr>
              <a:t>第二自然段是围绕哪句话来写的？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d6c12a14d0e45de8a2148e20fa4070c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0015" y="2211705"/>
            <a:ext cx="5463540" cy="43364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32000" y="690563"/>
            <a:ext cx="22145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4687B9"/>
                </a:solidFill>
                <a:latin typeface="微软雅黑" panose="020B0503020204020204" charset="-122"/>
              </a:rPr>
              <a:t>讨论交流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70860" y="1729740"/>
            <a:ext cx="3983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cs typeface="微软雅黑" panose="020B0503020204020204" charset="-122"/>
              </a:rPr>
              <a:t>什么是纳米技术呢？</a:t>
            </a:r>
          </a:p>
        </p:txBody>
      </p:sp>
      <p:sp>
        <p:nvSpPr>
          <p:cNvPr id="17" name="云形标注 16"/>
          <p:cNvSpPr/>
          <p:nvPr/>
        </p:nvSpPr>
        <p:spPr>
          <a:xfrm rot="240000">
            <a:off x="847090" y="3167380"/>
            <a:ext cx="5680075" cy="2818765"/>
          </a:xfrm>
          <a:prstGeom prst="cloudCallout">
            <a:avLst>
              <a:gd name="adj1" fmla="val 22758"/>
              <a:gd name="adj2" fmla="val -75124"/>
            </a:avLst>
          </a:prstGeom>
          <a:solidFill>
            <a:srgbClr val="A9CEDF">
              <a:alpha val="40000"/>
            </a:srgb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20" name="矩形 16"/>
          <p:cNvSpPr>
            <a:spLocks noChangeArrowheads="1"/>
          </p:cNvSpPr>
          <p:nvPr/>
        </p:nvSpPr>
        <p:spPr bwMode="auto">
          <a:xfrm>
            <a:off x="1366520" y="3540125"/>
            <a:ext cx="4643120" cy="177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  <a:defRPr/>
            </a:pPr>
            <a:r>
              <a:rPr lang="zh-CN" altLang="en-US" sz="2800" spc="300">
                <a:solidFill>
                  <a:srgbClr val="0B6487"/>
                </a:solidFill>
                <a:uFillTx/>
                <a:latin typeface="微软雅黑" panose="020B0503020204020204" charset="-122"/>
                <a:cs typeface="微软雅黑" panose="020B0503020204020204" charset="-122"/>
                <a:sym typeface="+mn-ea"/>
              </a:rPr>
              <a:t>      纳米技术是研究并利用纳米级的物质的特性造福于人类的一门学问。</a:t>
            </a:r>
            <a:endParaRPr lang="zh-CN" altLang="en-US" sz="2800" b="1" spc="300" dirty="0">
              <a:solidFill>
                <a:srgbClr val="0B6487"/>
              </a:solidFill>
              <a:uFillTx/>
              <a:latin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92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35075" y="1125855"/>
            <a:ext cx="970915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effectLst/>
                <a:latin typeface="微软雅黑" panose="020B0503020204020204" charset="-122"/>
                <a:cs typeface="微软雅黑" panose="020B0503020204020204" charset="-122"/>
                <a:sym typeface="+mn-ea"/>
              </a:rPr>
              <a:t>问题</a:t>
            </a:r>
            <a:r>
              <a:rPr lang="en-US" altLang="zh-CN" sz="3200" b="1" dirty="0">
                <a:effectLst/>
                <a:latin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3200" b="1" dirty="0">
                <a:effectLst/>
                <a:latin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3200" spc="20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品读第三自然段，</a:t>
            </a:r>
            <a:r>
              <a:rPr lang="zh-CN" altLang="en-US" sz="3200" spc="200">
                <a:latin typeface="微软雅黑" panose="020B0503020204020204" charset="-122"/>
                <a:sym typeface="+mn-ea"/>
              </a:rPr>
              <a:t>找一找：作者举了哪些例子来说明纳米技术就在我们身边？</a:t>
            </a:r>
            <a:endParaRPr lang="zh-CN" altLang="en-US" sz="3200" spc="200">
              <a:latin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75779" name="Group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486535" y="2860040"/>
          <a:ext cx="8989060" cy="2592335"/>
        </p:xfrm>
        <a:graphic>
          <a:graphicData uri="http://schemas.openxmlformats.org/drawingml/2006/table">
            <a:tbl>
              <a:tblPr/>
              <a:tblGrid>
                <a:gridCol w="4494530"/>
                <a:gridCol w="4494530"/>
              </a:tblGrid>
              <a:tr h="64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3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35" name="Text Box 20"/>
          <p:cNvSpPr txBox="1">
            <a:spLocks noChangeArrowheads="1"/>
          </p:cNvSpPr>
          <p:nvPr/>
        </p:nvSpPr>
        <p:spPr bwMode="auto">
          <a:xfrm>
            <a:off x="2811780" y="2937828"/>
            <a:ext cx="2663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 纳米技术</a:t>
            </a:r>
            <a:endParaRPr lang="zh-CN" altLang="en-US" b="1">
              <a:solidFill>
                <a:srgbClr val="00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836" name="Text Box 21"/>
          <p:cNvSpPr txBox="1">
            <a:spLocks noChangeArrowheads="1"/>
          </p:cNvSpPr>
          <p:nvPr/>
        </p:nvSpPr>
        <p:spPr bwMode="auto">
          <a:xfrm>
            <a:off x="7659053" y="2927668"/>
            <a:ext cx="15938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</a:rPr>
              <a:t>用 途</a:t>
            </a:r>
          </a:p>
        </p:txBody>
      </p:sp>
      <p:sp>
        <p:nvSpPr>
          <p:cNvPr id="34837" name="Text Box 22"/>
          <p:cNvSpPr txBox="1">
            <a:spLocks noChangeArrowheads="1"/>
          </p:cNvSpPr>
          <p:nvPr/>
        </p:nvSpPr>
        <p:spPr bwMode="auto">
          <a:xfrm>
            <a:off x="2511425" y="3573780"/>
            <a:ext cx="29616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spc="300">
                <a:solidFill>
                  <a:srgbClr val="0000FF"/>
                </a:solidFill>
                <a:uFillTx/>
                <a:latin typeface="微软雅黑" panose="020B0503020204020204" charset="-122"/>
              </a:rPr>
              <a:t>冰箱纳米涂层</a:t>
            </a:r>
          </a:p>
        </p:txBody>
      </p:sp>
      <p:sp>
        <p:nvSpPr>
          <p:cNvPr id="34838" name="Text Box 23"/>
          <p:cNvSpPr txBox="1">
            <a:spLocks noChangeArrowheads="1"/>
          </p:cNvSpPr>
          <p:nvPr/>
        </p:nvSpPr>
        <p:spPr bwMode="auto">
          <a:xfrm>
            <a:off x="7188200" y="3576638"/>
            <a:ext cx="24431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楷体" panose="02010609060101010101" charset="-122"/>
              </a:rPr>
              <a:t>杀菌、除臭</a:t>
            </a:r>
          </a:p>
        </p:txBody>
      </p:sp>
      <p:sp>
        <p:nvSpPr>
          <p:cNvPr id="34839" name="Text Box 24"/>
          <p:cNvSpPr txBox="1">
            <a:spLocks noChangeArrowheads="1"/>
          </p:cNvSpPr>
          <p:nvPr/>
        </p:nvSpPr>
        <p:spPr bwMode="auto">
          <a:xfrm>
            <a:off x="2891790" y="4226878"/>
            <a:ext cx="18542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2800" spc="300">
                <a:solidFill>
                  <a:srgbClr val="0000FF"/>
                </a:solidFill>
                <a:uFillTx/>
                <a:latin typeface="微软雅黑" panose="020B0503020204020204" charset="-122"/>
              </a:rPr>
              <a:t>碳纳米管</a:t>
            </a:r>
          </a:p>
        </p:txBody>
      </p:sp>
      <p:sp>
        <p:nvSpPr>
          <p:cNvPr id="34840" name="Text Box 25"/>
          <p:cNvSpPr txBox="1">
            <a:spLocks noChangeArrowheads="1"/>
          </p:cNvSpPr>
          <p:nvPr/>
        </p:nvSpPr>
        <p:spPr bwMode="auto">
          <a:xfrm>
            <a:off x="7369810" y="4238625"/>
            <a:ext cx="24701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楷体" panose="02010609060101010101" charset="-122"/>
              </a:rPr>
              <a:t>制作天梯</a:t>
            </a:r>
          </a:p>
        </p:txBody>
      </p:sp>
      <p:sp>
        <p:nvSpPr>
          <p:cNvPr id="34841" name="Text Box 26"/>
          <p:cNvSpPr txBox="1">
            <a:spLocks noChangeArrowheads="1"/>
          </p:cNvSpPr>
          <p:nvPr/>
        </p:nvSpPr>
        <p:spPr bwMode="auto">
          <a:xfrm>
            <a:off x="2528570" y="4871720"/>
            <a:ext cx="28209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spc="300">
                <a:solidFill>
                  <a:srgbClr val="0000FF"/>
                </a:solidFill>
                <a:uFillTx/>
                <a:latin typeface="微软雅黑" panose="020B0503020204020204" charset="-122"/>
              </a:rPr>
              <a:t>纳米吸波材料</a:t>
            </a:r>
          </a:p>
        </p:txBody>
      </p:sp>
      <p:sp>
        <p:nvSpPr>
          <p:cNvPr id="34842" name="Text Box 27"/>
          <p:cNvSpPr txBox="1">
            <a:spLocks noChangeArrowheads="1"/>
          </p:cNvSpPr>
          <p:nvPr/>
        </p:nvSpPr>
        <p:spPr bwMode="auto">
          <a:xfrm>
            <a:off x="7014845" y="4871720"/>
            <a:ext cx="35274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楷体" panose="02010609060101010101" charset="-122"/>
              </a:rPr>
              <a:t>吸收掉雷达波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5" grpId="0"/>
      <p:bldP spid="34836" grpId="0"/>
      <p:bldP spid="34837" grpId="0"/>
      <p:bldP spid="34838" grpId="0"/>
      <p:bldP spid="34839" grpId="0"/>
      <p:bldP spid="34840" grpId="0"/>
      <p:bldP spid="34841" grpId="0"/>
      <p:bldP spid="3484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32903" y="1208088"/>
            <a:ext cx="9525000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冰箱里如果使用一种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纳米涂层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，就会具有杀菌和除臭功能，能够使蔬菜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保鲜期更长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pic>
        <p:nvPicPr>
          <p:cNvPr id="35843" name="Picture 13" descr="d4a70991-4c20-4a09-bfdc-5d1cc5fcb08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rcRect l="8150" r="6238"/>
          <a:stretch>
            <a:fillRect/>
          </a:stretch>
        </p:blipFill>
        <p:spPr bwMode="auto">
          <a:xfrm>
            <a:off x="7208520" y="2759075"/>
            <a:ext cx="412242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98918" y="3587115"/>
            <a:ext cx="2335212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AutoShape 19"/>
          <p:cNvSpPr>
            <a:spLocks noChangeArrowheads="1"/>
          </p:cNvSpPr>
          <p:nvPr/>
        </p:nvSpPr>
        <p:spPr bwMode="auto">
          <a:xfrm>
            <a:off x="4202748" y="3915093"/>
            <a:ext cx="2690812" cy="1266825"/>
          </a:xfrm>
          <a:prstGeom prst="notchedRightArrow">
            <a:avLst>
              <a:gd name="adj1" fmla="val 50000"/>
              <a:gd name="adj2" fmla="val 5310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837748" y="3613468"/>
            <a:ext cx="13684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/>
              <a:t>保质期</a:t>
            </a:r>
            <a:endParaRPr lang="zh-CN" altLang="en-US" sz="2800" b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23143" y="4920298"/>
            <a:ext cx="14954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/>
              <a:t>保鲜期</a:t>
            </a:r>
            <a:endParaRPr lang="zh-CN" altLang="en-US" sz="2800" b="0"/>
          </a:p>
        </p:txBody>
      </p:sp>
      <p:sp>
        <p:nvSpPr>
          <p:cNvPr id="35849" name="Text Box 22"/>
          <p:cNvSpPr txBox="1">
            <a:spLocks noChangeArrowheads="1"/>
          </p:cNvSpPr>
          <p:nvPr/>
        </p:nvSpPr>
        <p:spPr bwMode="auto">
          <a:xfrm>
            <a:off x="4958715" y="4265930"/>
            <a:ext cx="15386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</a:rPr>
              <a:t>更长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95350" y="401955"/>
            <a:ext cx="2308860" cy="680720"/>
            <a:chOff x="5442" y="561"/>
            <a:chExt cx="3636" cy="1072"/>
          </a:xfrm>
        </p:grpSpPr>
        <p:sp>
          <p:nvSpPr>
            <p:cNvPr id="2" name="圆角矩形 1"/>
            <p:cNvSpPr/>
            <p:nvPr/>
          </p:nvSpPr>
          <p:spPr>
            <a:xfrm>
              <a:off x="5442" y="561"/>
              <a:ext cx="3637" cy="107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5698" y="618"/>
              <a:ext cx="3182" cy="9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21917" tIns="60958" rIns="121917" bIns="60958">
              <a:spAutoFit/>
            </a:bodyPr>
            <a:lstStyle/>
            <a:p>
              <a:r>
                <a:rPr lang="zh-CN" altLang="en-US" sz="3200" spc="300">
                  <a:solidFill>
                    <a:schemeClr val="tx1"/>
                  </a:solidFill>
                  <a:uFillTx/>
                  <a:latin typeface="宋体" panose="02010600030101010101" pitchFamily="2" charset="-122"/>
                </a:rPr>
                <a:t>纳米涂层</a:t>
              </a:r>
              <a:endParaRPr lang="zh-CN" altLang="en-US" sz="3200" b="0" spc="300">
                <a:solidFill>
                  <a:schemeClr val="tx1"/>
                </a:solidFill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7" name="下箭头 6"/>
          <p:cNvSpPr/>
          <p:nvPr/>
        </p:nvSpPr>
        <p:spPr>
          <a:xfrm>
            <a:off x="2384425" y="2526665"/>
            <a:ext cx="530860" cy="8807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5846" grpId="0" bldLvl="0" animBg="1"/>
      <p:bldP spid="5" grpId="0"/>
      <p:bldP spid="6" grpId="0"/>
      <p:bldP spid="35849" grpId="0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5350" y="401955"/>
            <a:ext cx="2309495" cy="680720"/>
            <a:chOff x="5442" y="561"/>
            <a:chExt cx="3637" cy="1072"/>
          </a:xfrm>
        </p:grpSpPr>
        <p:sp>
          <p:nvSpPr>
            <p:cNvPr id="3" name="圆角矩形 2"/>
            <p:cNvSpPr/>
            <p:nvPr/>
          </p:nvSpPr>
          <p:spPr>
            <a:xfrm>
              <a:off x="5442" y="561"/>
              <a:ext cx="3637" cy="107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5698" y="618"/>
              <a:ext cx="3182" cy="9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21917" tIns="60958" rIns="121917" bIns="60958">
              <a:spAutoFit/>
            </a:bodyPr>
            <a:lstStyle/>
            <a:p>
              <a:r>
                <a:rPr lang="zh-CN" altLang="en-US" sz="3200" b="0" spc="300">
                  <a:solidFill>
                    <a:schemeClr val="tx1"/>
                  </a:solidFill>
                  <a:uFillTx/>
                  <a:latin typeface="宋体" panose="02010600030101010101" pitchFamily="2" charset="-122"/>
                </a:rPr>
                <a:t>碳纳米管</a:t>
              </a:r>
            </a:p>
          </p:txBody>
        </p:sp>
      </p:grpSp>
      <p:sp>
        <p:nvSpPr>
          <p:cNvPr id="7" name="矩形标注 6"/>
          <p:cNvSpPr>
            <a:spLocks noChangeArrowheads="1"/>
          </p:cNvSpPr>
          <p:nvPr/>
        </p:nvSpPr>
        <p:spPr bwMode="auto">
          <a:xfrm>
            <a:off x="6417310" y="3491865"/>
            <a:ext cx="4323080" cy="2682875"/>
          </a:xfrm>
          <a:prstGeom prst="wedgeRectCallout">
            <a:avLst>
              <a:gd name="adj1" fmla="val -36897"/>
              <a:gd name="adj2" fmla="val -74236"/>
            </a:avLst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accent1">
                <a:lumMod val="75000"/>
              </a:schemeClr>
            </a:solidFill>
            <a:miter lim="800000"/>
          </a:ln>
        </p:spPr>
        <p:txBody>
          <a:bodyPr lIns="121917" tIns="60958" rIns="121917" bIns="60958" anchor="ctr"/>
          <a:lstStyle/>
          <a:p>
            <a:pPr algn="just">
              <a:lnSpc>
                <a:spcPct val="140000"/>
              </a:lnSpc>
            </a:pPr>
            <a:r>
              <a:rPr lang="zh-CN" altLang="en-US" sz="3200" spc="200"/>
              <a:t>      </a:t>
            </a:r>
            <a:r>
              <a:rPr lang="zh-CN" altLang="en-US" sz="3200" spc="200">
                <a:solidFill>
                  <a:srgbClr val="000000"/>
                </a:solidFill>
              </a:rPr>
              <a:t>划线的这些词句体现了说明文语言的准确性、严谨性。</a:t>
            </a:r>
          </a:p>
        </p:txBody>
      </p:sp>
      <p:sp>
        <p:nvSpPr>
          <p:cNvPr id="36867" name="Text Box 7"/>
          <p:cNvSpPr txBox="1">
            <a:spLocks noChangeArrowheads="1"/>
          </p:cNvSpPr>
          <p:nvPr/>
        </p:nvSpPr>
        <p:spPr bwMode="auto">
          <a:xfrm>
            <a:off x="1296670" y="1338580"/>
            <a:ext cx="9598660" cy="1863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有一种叫作“碳纳米管”的神奇材料，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比钢铁结实百倍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而且非常轻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，将来我们有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可能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坐上“碳纳米管天梯”到太空旅行。</a:t>
            </a:r>
          </a:p>
        </p:txBody>
      </p:sp>
      <p:pic>
        <p:nvPicPr>
          <p:cNvPr id="36868" name="Picture 9" descr="t0140e376fa4365437f"/>
          <p:cNvPicPr>
            <a:picLocks noChangeAspect="1" noChangeArrowheads="1"/>
          </p:cNvPicPr>
          <p:nvPr/>
        </p:nvPicPr>
        <p:blipFill>
          <a:blip r:embed="rId3"/>
          <a:srcRect t="22746"/>
          <a:stretch>
            <a:fillRect/>
          </a:stretch>
        </p:blipFill>
        <p:spPr bwMode="auto">
          <a:xfrm>
            <a:off x="1447165" y="3317240"/>
            <a:ext cx="4290060" cy="300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68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410210" y="2263775"/>
            <a:ext cx="9661525" cy="9531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auto"/>
            <a:r>
              <a:rPr lang="zh-CN" altLang="en-US" sz="5600" strike="noStrike" noProof="1">
                <a:solidFill>
                  <a:srgbClr val="4687B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纳米技术就在我们身边         </a:t>
            </a:r>
          </a:p>
        </p:txBody>
      </p:sp>
      <p:sp>
        <p:nvSpPr>
          <p:cNvPr id="40963" name="文本框 1"/>
          <p:cNvSpPr txBox="1"/>
          <p:nvPr/>
        </p:nvSpPr>
        <p:spPr>
          <a:xfrm>
            <a:off x="617538" y="898525"/>
            <a:ext cx="6473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/>
            <a:r>
              <a:rPr lang="zh-CN" altLang="en-US" sz="2800" b="1" strike="noStrike" noProof="1">
                <a:solidFill>
                  <a:srgbClr val="289DC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根据统编教材整理  四年级语文下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74975" y="3355340"/>
            <a:ext cx="1759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/>
              <a:t>第一课时</a:t>
            </a:r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5350" y="401955"/>
            <a:ext cx="4375785" cy="680720"/>
            <a:chOff x="5442" y="561"/>
            <a:chExt cx="4838" cy="1072"/>
          </a:xfrm>
        </p:grpSpPr>
        <p:sp>
          <p:nvSpPr>
            <p:cNvPr id="3" name="圆角矩形 2"/>
            <p:cNvSpPr/>
            <p:nvPr/>
          </p:nvSpPr>
          <p:spPr>
            <a:xfrm>
              <a:off x="5442" y="561"/>
              <a:ext cx="3637" cy="107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5698" y="618"/>
              <a:ext cx="4582" cy="9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121917" tIns="60958" rIns="121917" bIns="60958">
              <a:spAutoFit/>
            </a:bodyPr>
            <a:lstStyle/>
            <a:p>
              <a:r>
                <a:rPr lang="zh-CN" altLang="en-US" sz="3200" b="0" spc="300">
                  <a:solidFill>
                    <a:schemeClr val="tx1"/>
                  </a:solidFill>
                  <a:uFillTx/>
                  <a:latin typeface="宋体" panose="02010600030101010101" pitchFamily="2" charset="-122"/>
                </a:rPr>
                <a:t>纳米吸波材料</a:t>
              </a:r>
            </a:p>
          </p:txBody>
        </p:sp>
      </p:grpSp>
      <p:sp>
        <p:nvSpPr>
          <p:cNvPr id="36867" name="Text Box 7"/>
          <p:cNvSpPr txBox="1">
            <a:spLocks noChangeArrowheads="1"/>
          </p:cNvSpPr>
          <p:nvPr/>
        </p:nvSpPr>
        <p:spPr bwMode="auto">
          <a:xfrm>
            <a:off x="1205230" y="1572260"/>
            <a:ext cx="9598660" cy="12725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在最先进的隐形战机上，用到一种纳米吸波材料，能够把探测雷达波吸收掉，所以雷达根本看不见它。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7891" name="Picture 9" descr="013000002082821219839217292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5975" y="3281045"/>
            <a:ext cx="3319463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11" descr="t016716d14f87d4b67d"/>
          <p:cNvPicPr>
            <a:picLocks noChangeAspect="1" noChangeArrowheads="1"/>
          </p:cNvPicPr>
          <p:nvPr/>
        </p:nvPicPr>
        <p:blipFill>
          <a:blip r:embed="rId4"/>
          <a:srcRect t="497" b="3325"/>
          <a:stretch>
            <a:fillRect/>
          </a:stretch>
        </p:blipFill>
        <p:spPr bwMode="auto">
          <a:xfrm>
            <a:off x="7564755" y="3283585"/>
            <a:ext cx="2857500" cy="233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AutoShape 13"/>
          <p:cNvSpPr>
            <a:spLocks noChangeArrowheads="1"/>
          </p:cNvSpPr>
          <p:nvPr/>
        </p:nvSpPr>
        <p:spPr bwMode="auto">
          <a:xfrm>
            <a:off x="5830570" y="4112895"/>
            <a:ext cx="1308100" cy="506413"/>
          </a:xfrm>
          <a:prstGeom prst="leftRightArrow">
            <a:avLst>
              <a:gd name="adj1" fmla="val 50000"/>
              <a:gd name="adj2" fmla="val 516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789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775760138,2881127066&amp;fm=191&amp;app=48&amp;size=h300&amp;n=0&amp;g=4n&amp;f=JPEG"/>
          <p:cNvPicPr>
            <a:picLocks noChangeAspect="1"/>
          </p:cNvPicPr>
          <p:nvPr/>
        </p:nvPicPr>
        <p:blipFill>
          <a:blip r:embed="rId3">
            <a:clrChange>
              <a:clrFrom>
                <a:srgbClr val="FBFBFB">
                  <a:alpha val="100000"/>
                </a:srgbClr>
              </a:clrFrom>
              <a:clrTo>
                <a:srgbClr val="FBFBFB">
                  <a:alpha val="100000"/>
                  <a:alpha val="0"/>
                </a:srgbClr>
              </a:clrTo>
            </a:clrChange>
          </a:blip>
          <a:srcRect b="32292"/>
          <a:stretch>
            <a:fillRect/>
          </a:stretch>
        </p:blipFill>
        <p:spPr>
          <a:xfrm>
            <a:off x="1000125" y="1967865"/>
            <a:ext cx="4279265" cy="38633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32000" y="690563"/>
            <a:ext cx="22145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4687B9"/>
                </a:solidFill>
                <a:latin typeface="微软雅黑" panose="020B0503020204020204" charset="-122"/>
              </a:rPr>
              <a:t>讨论交流</a:t>
            </a:r>
          </a:p>
        </p:txBody>
      </p:sp>
      <p:sp>
        <p:nvSpPr>
          <p:cNvPr id="45057" name="TextBox 6"/>
          <p:cNvSpPr txBox="1">
            <a:spLocks noChangeArrowheads="1"/>
          </p:cNvSpPr>
          <p:nvPr/>
        </p:nvSpPr>
        <p:spPr bwMode="auto">
          <a:xfrm>
            <a:off x="5279390" y="2454275"/>
            <a:ext cx="6086475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spc="200">
                <a:solidFill>
                  <a:srgbClr val="0000FF"/>
                </a:solidFill>
                <a:latin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200" spc="20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品读第四自然段，找一找：作者举了哪些例子来说明纳米技术可以让人们更加健康？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/>
          <p:nvPr/>
        </p:nvSpPr>
        <p:spPr>
          <a:xfrm>
            <a:off x="833438" y="1196975"/>
            <a:ext cx="10707687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利用极其灵敏的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纳米检测技术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，可以实现疾病的早期检测与预防。未来的纳米机器人甚至可以通过血管直达病灶，杀死癌细胞。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右箭头 7"/>
          <p:cNvSpPr>
            <a:spLocks noChangeArrowheads="1"/>
          </p:cNvSpPr>
          <p:nvPr/>
        </p:nvSpPr>
        <p:spPr bwMode="auto">
          <a:xfrm>
            <a:off x="5505768" y="4544060"/>
            <a:ext cx="1631950" cy="666750"/>
          </a:xfrm>
          <a:prstGeom prst="rightArrow">
            <a:avLst>
              <a:gd name="adj1" fmla="val 50000"/>
              <a:gd name="adj2" fmla="val 49995"/>
            </a:avLst>
          </a:prstGeom>
          <a:solidFill>
            <a:srgbClr val="FF0000"/>
          </a:solidFill>
          <a:ln w="25400" algn="ctr">
            <a:noFill/>
            <a:miter lim="800000"/>
          </a:ln>
        </p:spPr>
        <p:txBody>
          <a:bodyPr lIns="121917" tIns="60958" rIns="121917" bIns="60958" anchor="ctr"/>
          <a:lstStyle/>
          <a:p>
            <a:pPr algn="ctr"/>
            <a:endParaRPr lang="zh-CN" altLang="en-US" sz="1900" b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84763" y="3664903"/>
            <a:ext cx="2725737" cy="61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</a:rPr>
              <a:t>杀死癌细胞</a:t>
            </a:r>
          </a:p>
        </p:txBody>
      </p:sp>
      <p:pic>
        <p:nvPicPr>
          <p:cNvPr id="40967" name="Picture 16" descr="1731254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3438" y="3743643"/>
            <a:ext cx="38100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8" name="Text Box 17"/>
          <p:cNvSpPr txBox="1">
            <a:spLocks noChangeArrowheads="1"/>
          </p:cNvSpPr>
          <p:nvPr/>
        </p:nvSpPr>
        <p:spPr bwMode="auto">
          <a:xfrm>
            <a:off x="866140" y="3115310"/>
            <a:ext cx="38481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B6487"/>
                </a:solidFill>
                <a:ea typeface="楷体" panose="02010609060101010101" charset="-122"/>
              </a:rPr>
              <a:t>纳米机器人人体内送药</a:t>
            </a:r>
          </a:p>
        </p:txBody>
      </p:sp>
      <p:pic>
        <p:nvPicPr>
          <p:cNvPr id="40969" name="Picture 19" descr="806ab2b76a6673e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20698" y="3159125"/>
            <a:ext cx="2905125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895350" y="401955"/>
            <a:ext cx="4375785" cy="680720"/>
            <a:chOff x="5442" y="561"/>
            <a:chExt cx="4838" cy="1072"/>
          </a:xfrm>
        </p:grpSpPr>
        <p:sp>
          <p:nvSpPr>
            <p:cNvPr id="7" name="圆角矩形 6"/>
            <p:cNvSpPr/>
            <p:nvPr/>
          </p:nvSpPr>
          <p:spPr>
            <a:xfrm>
              <a:off x="5442" y="561"/>
              <a:ext cx="3637" cy="107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5698" y="618"/>
              <a:ext cx="4582" cy="9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121917" tIns="60958" rIns="121917" bIns="60958">
              <a:spAutoFit/>
            </a:bodyPr>
            <a:lstStyle/>
            <a:p>
              <a:r>
                <a:rPr lang="zh-CN" altLang="en-US" sz="3200" b="0" spc="300">
                  <a:solidFill>
                    <a:schemeClr val="tx1"/>
                  </a:solidFill>
                  <a:uFillTx/>
                  <a:latin typeface="宋体" panose="02010600030101010101" pitchFamily="2" charset="-122"/>
                </a:rPr>
                <a:t>纳米检测技术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4096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/>
          <p:nvPr/>
        </p:nvSpPr>
        <p:spPr>
          <a:xfrm>
            <a:off x="833438" y="1265555"/>
            <a:ext cx="10707687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生病的时候，需要吃药。现在吃一次药最多管一两天，未来的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纳米缓释技术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，能够让药物效力缓慢地释放出来，服一次药可以管一周，甚至一个月。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5350" y="424815"/>
            <a:ext cx="3532827" cy="680720"/>
            <a:chOff x="5442" y="561"/>
            <a:chExt cx="3906" cy="1072"/>
          </a:xfrm>
        </p:grpSpPr>
        <p:sp>
          <p:nvSpPr>
            <p:cNvPr id="7" name="圆角矩形 6"/>
            <p:cNvSpPr/>
            <p:nvPr/>
          </p:nvSpPr>
          <p:spPr>
            <a:xfrm>
              <a:off x="5442" y="561"/>
              <a:ext cx="3637" cy="107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5698" y="618"/>
              <a:ext cx="3650" cy="9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121917" tIns="60958" rIns="121917" bIns="60958">
              <a:spAutoFit/>
            </a:bodyPr>
            <a:lstStyle/>
            <a:p>
              <a:r>
                <a:rPr lang="zh-CN" altLang="en-US" sz="3200" b="0" spc="300">
                  <a:solidFill>
                    <a:schemeClr val="tx1"/>
                  </a:solidFill>
                  <a:uFillTx/>
                  <a:latin typeface="宋体" panose="02010600030101010101" pitchFamily="2" charset="-122"/>
                </a:rPr>
                <a:t>纳米缓释技术</a:t>
              </a:r>
            </a:p>
          </p:txBody>
        </p:sp>
      </p:grpSp>
      <p:sp>
        <p:nvSpPr>
          <p:cNvPr id="41985" name="AutoShape 13"/>
          <p:cNvSpPr>
            <a:spLocks noChangeArrowheads="1"/>
          </p:cNvSpPr>
          <p:nvPr/>
        </p:nvSpPr>
        <p:spPr bwMode="auto">
          <a:xfrm>
            <a:off x="1746885" y="3786823"/>
            <a:ext cx="3132138" cy="2141537"/>
          </a:xfrm>
          <a:prstGeom prst="irregularSeal2">
            <a:avLst/>
          </a:prstGeom>
          <a:solidFill>
            <a:srgbClr val="A9CED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1990" name="Picture 11" descr="150449649629102800_a580xH"/>
          <p:cNvPicPr>
            <a:picLocks noChangeAspect="1" noChangeArrowheads="1"/>
          </p:cNvPicPr>
          <p:nvPr/>
        </p:nvPicPr>
        <p:blipFill>
          <a:blip r:embed="rId3"/>
          <a:srcRect b="11134"/>
          <a:stretch>
            <a:fillRect/>
          </a:stretch>
        </p:blipFill>
        <p:spPr bwMode="auto">
          <a:xfrm>
            <a:off x="5622925" y="3239770"/>
            <a:ext cx="4711700" cy="296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1" name="Text Box 12"/>
          <p:cNvSpPr txBox="1">
            <a:spLocks noChangeArrowheads="1"/>
          </p:cNvSpPr>
          <p:nvPr/>
        </p:nvSpPr>
        <p:spPr bwMode="auto">
          <a:xfrm>
            <a:off x="2413318" y="4582795"/>
            <a:ext cx="2586037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楷体" panose="02010609060101010101" charset="-122"/>
              </a:rPr>
              <a:t>药效长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 bldLvl="0" animBg="1"/>
      <p:bldP spid="4199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2000" y="690563"/>
            <a:ext cx="22145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4687B9"/>
                </a:solidFill>
                <a:latin typeface="微软雅黑" panose="020B0503020204020204" charset="-122"/>
              </a:rPr>
              <a:t>随堂练习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551305" y="1979930"/>
            <a:ext cx="6391910" cy="3425190"/>
          </a:xfrm>
          <a:prstGeom prst="roundRect">
            <a:avLst/>
          </a:prstGeom>
          <a:solidFill>
            <a:schemeClr val="accent1">
              <a:lumMod val="40000"/>
              <a:lumOff val="60000"/>
              <a:alpha val="48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课文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第三段和第四段，运用了大量举例子的说明方法，告诉我们纳米技术的作用之大！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请同学们同样运用举例子的说明方法，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围绕一个中心句，介绍你身边熟悉的一种事物的特点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。 </a:t>
            </a:r>
          </a:p>
        </p:txBody>
      </p:sp>
      <p:pic>
        <p:nvPicPr>
          <p:cNvPr id="49158" name="Picture 13" descr="4027b63cc101fa73da94193610554f7c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14691" r="16098"/>
          <a:stretch>
            <a:fillRect/>
          </a:stretch>
        </p:blipFill>
        <p:spPr bwMode="auto">
          <a:xfrm flipH="1">
            <a:off x="7809865" y="1499870"/>
            <a:ext cx="337439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10"/>
          <p:cNvSpPr txBox="1">
            <a:spLocks noChangeArrowheads="1"/>
          </p:cNvSpPr>
          <p:nvPr/>
        </p:nvSpPr>
        <p:spPr bwMode="auto">
          <a:xfrm>
            <a:off x="691515" y="1407795"/>
            <a:ext cx="10779125" cy="4009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</a:rPr>
              <a:t>举例：</a:t>
            </a:r>
            <a:r>
              <a:rPr lang="zh-CN" altLang="en-US" sz="2800">
                <a:solidFill>
                  <a:srgbClr val="000000"/>
                </a:solidFill>
              </a:rPr>
              <a:t>水在日常生活中和农业生产中的用途是十分广泛的。人们的衣食住行，没有一样可以离得了水。茫茫沙漠中，一个长途跋涉的人，精疲力竭时，突然眼前出现一洼清水，可想而知他是何等的惊喜！繁重的工作以后，来个痛快的冷水浴，其身心又是何等的舒畅！久旱的麦苗，叶子逐渐发黄，一场春雨，带给麦田一片碧绿，一片生机；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>
                <a:solidFill>
                  <a:srgbClr val="000000"/>
                </a:solidFill>
              </a:rPr>
              <a:t>瑞雪兆丰年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</a:rPr>
              <a:t>，一场大雪，带给人们一片新的希望。由此可见，水对人类来说是多么有用啊！</a:t>
            </a:r>
            <a:r>
              <a:rPr lang="zh-CN" altLang="en-US" b="0">
                <a:solidFill>
                  <a:srgbClr val="000000"/>
                </a:solidFill>
              </a:rPr>
              <a:t>　　</a:t>
            </a:r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形标注 1"/>
          <p:cNvSpPr/>
          <p:nvPr/>
        </p:nvSpPr>
        <p:spPr>
          <a:xfrm>
            <a:off x="4300848" y="2291973"/>
            <a:ext cx="7443893" cy="968587"/>
          </a:xfrm>
          <a:prstGeom prst="wedgeEllipseCallout">
            <a:avLst>
              <a:gd name="adj1" fmla="val -36931"/>
              <a:gd name="adj2" fmla="val 6032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6587A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纳米技术改变着人类的生活。</a:t>
            </a:r>
          </a:p>
        </p:txBody>
      </p:sp>
      <p:sp>
        <p:nvSpPr>
          <p:cNvPr id="3" name="矩形 2"/>
          <p:cNvSpPr/>
          <p:nvPr/>
        </p:nvSpPr>
        <p:spPr>
          <a:xfrm>
            <a:off x="399408" y="3365004"/>
            <a:ext cx="11345333" cy="181737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    纳米技术将给人类的生活带来深刻的变化。在不远的将来，我们的衣食住行都会有纳米技术的影子。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03661" y="5403853"/>
            <a:ext cx="8160907" cy="666115"/>
          </a:xfrm>
          <a:prstGeom prst="rect">
            <a:avLst/>
          </a:prstGeom>
          <a:solidFill>
            <a:srgbClr val="E1F0F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35" dirty="0">
                <a:solidFill>
                  <a:srgbClr val="FF0000"/>
                </a:solidFill>
                <a:latin typeface="微软雅黑" panose="020B0503020204020204" charset="-122"/>
              </a:rPr>
              <a:t>纳米技术将会使人类的生活更加美好。</a:t>
            </a:r>
          </a:p>
        </p:txBody>
      </p:sp>
      <p:sp>
        <p:nvSpPr>
          <p:cNvPr id="5" name="矩形 4"/>
          <p:cNvSpPr/>
          <p:nvPr/>
        </p:nvSpPr>
        <p:spPr>
          <a:xfrm>
            <a:off x="235373" y="1065601"/>
            <a:ext cx="11492653" cy="1817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735" b="1" dirty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问题</a:t>
            </a:r>
            <a:r>
              <a:rPr lang="en-US" altLang="zh-CN" sz="3735" b="1" dirty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3735" b="1" dirty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3735" dirty="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为什么说纳米技术将给人类的生活带来深刻的变化？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6" grpId="0" bldLvl="0" animBg="1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2"/>
          <p:cNvSpPr txBox="1"/>
          <p:nvPr/>
        </p:nvSpPr>
        <p:spPr>
          <a:xfrm>
            <a:off x="9967913" y="3605213"/>
            <a:ext cx="3359150" cy="14208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潜入深海</a:t>
            </a:r>
          </a:p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探索奥秘</a:t>
            </a:r>
          </a:p>
        </p:txBody>
      </p:sp>
      <p:sp>
        <p:nvSpPr>
          <p:cNvPr id="54273" name="Text Box 9"/>
          <p:cNvSpPr txBox="1">
            <a:spLocks noChangeArrowheads="1"/>
          </p:cNvSpPr>
          <p:nvPr/>
        </p:nvSpPr>
        <p:spPr bwMode="auto">
          <a:xfrm>
            <a:off x="921385" y="778510"/>
            <a:ext cx="10471785" cy="1419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3600" dirty="0">
                <a:latin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3600" dirty="0">
                <a:latin typeface="微软雅黑" panose="020B0503020204020204" charset="-122"/>
                <a:cs typeface="微软雅黑" panose="020B0503020204020204" charset="-122"/>
                <a:sym typeface="+mn-ea"/>
              </a:rPr>
              <a:t>“纳米技术就在我们身边”，结合课文和查找的资料，说说你的理解。</a:t>
            </a:r>
            <a:endParaRPr lang="zh-CN" altLang="en-US" sz="3600">
              <a:latin typeface="微软雅黑" panose="020B050302020402020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63270" y="2253615"/>
            <a:ext cx="6078855" cy="4144645"/>
          </a:xfrm>
          <a:prstGeom prst="roundRect">
            <a:avLst/>
          </a:prstGeom>
          <a:solidFill>
            <a:schemeClr val="accent1">
              <a:lumMod val="40000"/>
              <a:lumOff val="60000"/>
              <a:alpha val="48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听说过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EPS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吗？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就是汽车的汽油燃烧装置。它是应用纳米技术将汽油分子分割成纳米为单位的质子，保证充分燃烧。气体燃烧完全，有助于动力提升，节约了能源，改善了环境。</a:t>
            </a:r>
          </a:p>
        </p:txBody>
      </p:sp>
      <p:pic>
        <p:nvPicPr>
          <p:cNvPr id="3" name="图片 2" descr="汽车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1710" y="2760980"/>
            <a:ext cx="4192270" cy="255016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0" descr="4345247356_87812894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9550" y="4270375"/>
            <a:ext cx="20955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圆角矩形 22"/>
          <p:cNvSpPr/>
          <p:nvPr/>
        </p:nvSpPr>
        <p:spPr>
          <a:xfrm>
            <a:off x="1198880" y="899795"/>
            <a:ext cx="10151110" cy="3310890"/>
          </a:xfrm>
          <a:prstGeom prst="roundRect">
            <a:avLst/>
          </a:prstGeom>
          <a:solidFill>
            <a:schemeClr val="accent1">
              <a:lumMod val="40000"/>
              <a:lumOff val="60000"/>
              <a:alpha val="48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32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纳米雨衣伞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雨伞与雨衣的结合体。纳米雨衣可由纳米雨伞转变而成，纳米雨衣又不同于一般的雨衣，因为纳米雨衣能够保证从头到脚绝对不湿。因为纳米材料，所以这雨伞能够一甩即干，雨伞转变为雨衣后，这雨衣也只需穿戴着轻轻一跳也即可全干。</a:t>
            </a:r>
          </a:p>
        </p:txBody>
      </p:sp>
      <p:pic>
        <p:nvPicPr>
          <p:cNvPr id="47110" name="Picture 8" descr="bki-20120909205221-25785735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730" r="2822" b="5345"/>
          <a:stretch>
            <a:fillRect/>
          </a:stretch>
        </p:blipFill>
        <p:spPr bwMode="auto">
          <a:xfrm>
            <a:off x="4203065" y="4291965"/>
            <a:ext cx="313436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12" descr="8579202870_169923691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86090" y="3903980"/>
            <a:ext cx="2653030" cy="2633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825500" y="814705"/>
            <a:ext cx="10393045" cy="2754630"/>
          </a:xfrm>
          <a:prstGeom prst="roundRect">
            <a:avLst/>
          </a:prstGeom>
          <a:solidFill>
            <a:schemeClr val="accent1">
              <a:lumMod val="40000"/>
              <a:lumOff val="60000"/>
              <a:alpha val="48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32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纳米陶瓷粉末涂料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在高温环境下具有优异的隔热保温效果，不脱落、不燃烧，耐水、防潮，无毒、对环境没有污染。测验证明，将几厘米厚的纳米陶瓷粉末涂料涂在热力管道外，就能有效防止热力向外扩散。</a:t>
            </a:r>
          </a:p>
        </p:txBody>
      </p:sp>
      <p:pic>
        <p:nvPicPr>
          <p:cNvPr id="74763" name="Picture 11" descr="201211919518"/>
          <p:cNvPicPr>
            <a:picLocks noChangeAspect="1" noChangeArrowheads="1"/>
          </p:cNvPicPr>
          <p:nvPr/>
        </p:nvPicPr>
        <p:blipFill>
          <a:blip r:embed="rId3"/>
          <a:srcRect l="2092" t="3436" r="2998" b="3886"/>
          <a:stretch>
            <a:fillRect/>
          </a:stretch>
        </p:blipFill>
        <p:spPr bwMode="auto">
          <a:xfrm>
            <a:off x="6221095" y="3771900"/>
            <a:ext cx="3812540" cy="2588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5" name="Picture 13" descr="wKhQplZQk76EA58cAAAAACiPcmw9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4200" y="3771900"/>
            <a:ext cx="3669030" cy="259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12963" y="661988"/>
            <a:ext cx="2214563" cy="64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4687B9"/>
                </a:solidFill>
                <a:latin typeface="微软雅黑" panose="020B0503020204020204" charset="-122"/>
                <a:cs typeface="+mn-cs"/>
              </a:rPr>
              <a:t>学习目标</a:t>
            </a:r>
            <a:endParaRPr lang="zh-CN" altLang="en-US" sz="3600" b="1" spc="300" noProof="1">
              <a:solidFill>
                <a:srgbClr val="4687B9"/>
              </a:solidFill>
              <a:latin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74750" y="1633220"/>
            <a:ext cx="9824085" cy="1272540"/>
            <a:chOff x="1850" y="2748"/>
            <a:chExt cx="15471" cy="2004"/>
          </a:xfrm>
        </p:grpSpPr>
        <p:grpSp>
          <p:nvGrpSpPr>
            <p:cNvPr id="16387" name="组合 6"/>
            <p:cNvGrpSpPr/>
            <p:nvPr/>
          </p:nvGrpSpPr>
          <p:grpSpPr>
            <a:xfrm>
              <a:off x="1850" y="2829"/>
              <a:ext cx="1401" cy="1402"/>
              <a:chOff x="2953" y="3063"/>
              <a:chExt cx="1401" cy="1401"/>
            </a:xfrm>
          </p:grpSpPr>
          <p:pic>
            <p:nvPicPr>
              <p:cNvPr id="16388" name="图片 2" descr="59aecb9db8c2d_610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953" y="3063"/>
                <a:ext cx="1401" cy="140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389" name="文本框 4"/>
              <p:cNvSpPr txBox="1"/>
              <p:nvPr/>
            </p:nvSpPr>
            <p:spPr>
              <a:xfrm>
                <a:off x="3286" y="3189"/>
                <a:ext cx="819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000" b="1">
                    <a:solidFill>
                      <a:srgbClr val="BAC8E3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541" y="2748"/>
              <a:ext cx="13780" cy="2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3200" b="1" spc="200" noProof="1">
                  <a:latin typeface="微软雅黑" panose="020B0503020204020204" charset="-122"/>
                  <a:cs typeface="微软雅黑" panose="020B0503020204020204" charset="-122"/>
                </a:rPr>
                <a:t>认识</a:t>
              </a:r>
              <a:r>
                <a:rPr lang="en-US" altLang="zh-CN" sz="3200" b="1" spc="200" noProof="1">
                  <a:latin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lang="zh-CN" altLang="en-US" sz="3200" b="1" spc="200" noProof="1">
                  <a:latin typeface="微软雅黑" panose="020B0503020204020204" charset="-122"/>
                  <a:cs typeface="微软雅黑" panose="020B0503020204020204" charset="-122"/>
                </a:rPr>
                <a:t>乒、乓</a:t>
              </a:r>
              <a:r>
                <a:rPr lang="en-US" altLang="zh-CN" sz="3200" b="1" spc="200" noProof="1">
                  <a:latin typeface="微软雅黑" panose="020B0503020204020204" charset="-122"/>
                  <a:cs typeface="微软雅黑" panose="020B0503020204020204" charset="-122"/>
                </a:rPr>
                <a:t>”</a:t>
              </a:r>
              <a:r>
                <a:rPr lang="zh-CN" altLang="en-US" sz="3200" b="1" spc="200" noProof="1">
                  <a:latin typeface="微软雅黑" panose="020B0503020204020204" charset="-122"/>
                  <a:cs typeface="微软雅黑" panose="020B0503020204020204" charset="-122"/>
                </a:rPr>
                <a:t>等</a:t>
              </a:r>
              <a:r>
                <a:rPr lang="en-US" altLang="zh-CN" sz="3200" b="1" spc="200" noProof="1">
                  <a:latin typeface="微软雅黑" panose="020B0503020204020204" charset="-122"/>
                  <a:cs typeface="微软雅黑" panose="020B0503020204020204" charset="-122"/>
                </a:rPr>
                <a:t>11</a:t>
              </a:r>
              <a:r>
                <a:rPr lang="zh-CN" altLang="en-US" sz="3200" b="1" spc="200" noProof="1">
                  <a:latin typeface="微软雅黑" panose="020B0503020204020204" charset="-122"/>
                  <a:cs typeface="微软雅黑" panose="020B0503020204020204" charset="-122"/>
                </a:rPr>
                <a:t>个生字，会写</a:t>
              </a:r>
              <a:r>
                <a:rPr lang="en-US" altLang="zh-CN" sz="3200" b="1" spc="200" noProof="1">
                  <a:latin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lang="zh-CN" altLang="en-US" sz="3200" b="1" spc="200" noProof="1">
                  <a:latin typeface="微软雅黑" panose="020B0503020204020204" charset="-122"/>
                  <a:cs typeface="微软雅黑" panose="020B0503020204020204" charset="-122"/>
                </a:rPr>
                <a:t>纳、拥</a:t>
              </a:r>
              <a:r>
                <a:rPr lang="en-US" altLang="zh-CN" sz="3200" b="1" spc="200" noProof="1">
                  <a:latin typeface="微软雅黑" panose="020B0503020204020204" charset="-122"/>
                  <a:cs typeface="微软雅黑" panose="020B0503020204020204" charset="-122"/>
                </a:rPr>
                <a:t>”</a:t>
              </a:r>
              <a:r>
                <a:rPr lang="zh-CN" altLang="en-US" sz="3200" b="1" spc="200" noProof="1">
                  <a:latin typeface="微软雅黑" panose="020B0503020204020204" charset="-122"/>
                  <a:cs typeface="微软雅黑" panose="020B0503020204020204" charset="-122"/>
                </a:rPr>
                <a:t>等</a:t>
              </a:r>
              <a:r>
                <a:rPr lang="en-US" altLang="zh-CN" sz="3200" b="1" spc="200" noProof="1">
                  <a:latin typeface="微软雅黑" panose="020B0503020204020204" charset="-122"/>
                  <a:cs typeface="微软雅黑" panose="020B0503020204020204" charset="-122"/>
                </a:rPr>
                <a:t>15</a:t>
              </a:r>
              <a:r>
                <a:rPr lang="zh-CN" altLang="en-US" sz="3200" b="1" spc="200" noProof="1">
                  <a:latin typeface="微软雅黑" panose="020B0503020204020204" charset="-122"/>
                  <a:cs typeface="微软雅黑" panose="020B0503020204020204" charset="-122"/>
                </a:rPr>
                <a:t>个生字，理解文中的重点词语。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74750" y="2969895"/>
            <a:ext cx="10074910" cy="1272540"/>
            <a:chOff x="1850" y="5093"/>
            <a:chExt cx="15866" cy="2004"/>
          </a:xfrm>
        </p:grpSpPr>
        <p:grpSp>
          <p:nvGrpSpPr>
            <p:cNvPr id="8" name="组合 7"/>
            <p:cNvGrpSpPr/>
            <p:nvPr/>
          </p:nvGrpSpPr>
          <p:grpSpPr>
            <a:xfrm>
              <a:off x="1850" y="5175"/>
              <a:ext cx="1402" cy="1400"/>
              <a:chOff x="2953" y="3063"/>
              <a:chExt cx="1401" cy="1401"/>
            </a:xfrm>
          </p:grpSpPr>
          <p:pic>
            <p:nvPicPr>
              <p:cNvPr id="16392" name="图片 8" descr="59aecb9db8c2d_610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953" y="3063"/>
                <a:ext cx="1401" cy="140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393" name="文本框 9"/>
              <p:cNvSpPr txBox="1"/>
              <p:nvPr/>
            </p:nvSpPr>
            <p:spPr>
              <a:xfrm>
                <a:off x="3270" y="3221"/>
                <a:ext cx="819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000" b="1">
                    <a:solidFill>
                      <a:srgbClr val="BAC8E3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3570" y="5093"/>
              <a:ext cx="14147" cy="2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3200" b="1" spc="200" noProof="1">
                  <a:latin typeface="微软雅黑" panose="020B0503020204020204" charset="-122"/>
                  <a:cs typeface="宋体" panose="02010600030101010101" pitchFamily="2" charset="-122"/>
                </a:rPr>
                <a:t>有感情地朗读课文，抓住关键语句，有目的地筛选信息。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74750" y="4344035"/>
            <a:ext cx="10074910" cy="1863090"/>
            <a:chOff x="1850" y="7401"/>
            <a:chExt cx="15866" cy="2934"/>
          </a:xfrm>
        </p:grpSpPr>
        <p:grpSp>
          <p:nvGrpSpPr>
            <p:cNvPr id="13" name="组合 12"/>
            <p:cNvGrpSpPr/>
            <p:nvPr/>
          </p:nvGrpSpPr>
          <p:grpSpPr>
            <a:xfrm>
              <a:off x="1850" y="7578"/>
              <a:ext cx="1400" cy="1400"/>
              <a:chOff x="2953" y="3063"/>
              <a:chExt cx="1401" cy="1401"/>
            </a:xfrm>
          </p:grpSpPr>
          <p:pic>
            <p:nvPicPr>
              <p:cNvPr id="16396" name="图片 13" descr="59aecb9db8c2d_610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953" y="3063"/>
                <a:ext cx="1401" cy="140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397" name="文本框 14"/>
              <p:cNvSpPr txBox="1"/>
              <p:nvPr/>
            </p:nvSpPr>
            <p:spPr>
              <a:xfrm>
                <a:off x="3286" y="3221"/>
                <a:ext cx="819" cy="11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4000" b="1">
                    <a:solidFill>
                      <a:srgbClr val="BAC8E3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3570" y="7401"/>
              <a:ext cx="14147" cy="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sz="3200" b="1" spc="200" noProof="1">
                  <a:latin typeface="微软雅黑" panose="020B0503020204020204" charset="-122"/>
                  <a:cs typeface="宋体" panose="02010600030101010101" pitchFamily="2" charset="-122"/>
                </a:rPr>
                <a:t>了解纳米</a:t>
              </a:r>
              <a:r>
                <a:rPr lang="zh-CN" sz="3200" b="1" spc="200" noProof="1">
                  <a:latin typeface="微软雅黑" panose="020B0503020204020204" charset="-122"/>
                  <a:cs typeface="宋体" panose="02010600030101010101" pitchFamily="2" charset="-122"/>
                </a:rPr>
                <a:t>技术的</a:t>
              </a:r>
              <a:r>
                <a:rPr sz="3200" b="1" spc="200" noProof="1">
                  <a:latin typeface="微软雅黑" panose="020B0503020204020204" charset="-122"/>
                  <a:cs typeface="宋体" panose="02010600030101010101" pitchFamily="2" charset="-122"/>
                </a:rPr>
                <a:t>相关知识。</a:t>
              </a:r>
              <a:r>
                <a:rPr sz="3200" b="1" spc="200" noProof="1">
                  <a:solidFill>
                    <a:srgbClr val="FF0000"/>
                  </a:solidFill>
                  <a:latin typeface="微软雅黑" panose="020B0503020204020204" charset="-122"/>
                  <a:cs typeface="宋体" panose="02010600030101010101" pitchFamily="2" charset="-122"/>
                </a:rPr>
                <a:t>探究“纳米在身边的应用”“新奇”的具体体现</a:t>
              </a:r>
              <a:r>
                <a:rPr sz="3200" b="1" spc="200" noProof="1">
                  <a:latin typeface="微软雅黑" panose="020B0503020204020204" charset="-122"/>
                  <a:cs typeface="宋体" panose="02010600030101010101" pitchFamily="2" charset="-122"/>
                </a:rPr>
                <a:t>。培养爱科学、学科学的精神。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Box 6"/>
          <p:cNvSpPr txBox="1">
            <a:spLocks noChangeArrowheads="1"/>
          </p:cNvSpPr>
          <p:nvPr/>
        </p:nvSpPr>
        <p:spPr bwMode="auto">
          <a:xfrm>
            <a:off x="497205" y="4018915"/>
            <a:ext cx="452818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纳米抗菌衬衫和领带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505" y="1307465"/>
            <a:ext cx="2956560" cy="2737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5124"/>
          <p:cNvSpPr txBox="1">
            <a:spLocks noChangeArrowheads="1"/>
          </p:cNvSpPr>
          <p:nvPr/>
        </p:nvSpPr>
        <p:spPr bwMode="auto">
          <a:xfrm>
            <a:off x="4551045" y="4218305"/>
            <a:ext cx="3618865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noProof="1">
                <a:solidFill>
                  <a:srgbClr val="0000FF"/>
                </a:solidFill>
                <a:sym typeface="+mn-ea"/>
              </a:rPr>
              <a:t>纳米塑料啤酒瓶</a:t>
            </a:r>
          </a:p>
        </p:txBody>
      </p:sp>
      <p:pic>
        <p:nvPicPr>
          <p:cNvPr id="48132" name="Picture 7" descr="O1CN011HlyvAJKiW3OWC5_!!15249079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53230" y="1283970"/>
            <a:ext cx="3324225" cy="2760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9" descr="342341533172234025610830_x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99755" y="1226185"/>
            <a:ext cx="3211195" cy="2802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3081"/>
          <p:cNvSpPr txBox="1">
            <a:spLocks noChangeArrowheads="1"/>
          </p:cNvSpPr>
          <p:nvPr/>
        </p:nvSpPr>
        <p:spPr bwMode="auto">
          <a:xfrm>
            <a:off x="8806815" y="4218305"/>
            <a:ext cx="2197735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noProof="1">
                <a:solidFill>
                  <a:srgbClr val="0000FF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2800" noProof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纳米牙刷</a:t>
            </a:r>
          </a:p>
        </p:txBody>
      </p:sp>
      <p:sp>
        <p:nvSpPr>
          <p:cNvPr id="48135" name="Text Box 11"/>
          <p:cNvSpPr txBox="1">
            <a:spLocks noChangeArrowheads="1"/>
          </p:cNvSpPr>
          <p:nvPr/>
        </p:nvSpPr>
        <p:spPr bwMode="auto">
          <a:xfrm>
            <a:off x="3352800" y="5061585"/>
            <a:ext cx="602805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纳米技术就在我们的身边！</a:t>
            </a:r>
          </a:p>
        </p:txBody>
      </p:sp>
      <p:pic>
        <p:nvPicPr>
          <p:cNvPr id="48137" name="Picture 9" descr="01db4d5b14a9a8a801202e609c067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0190" y="4610418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  <p:bldP spid="2" grpId="0"/>
      <p:bldP spid="10" grpId="0"/>
      <p:bldP spid="4813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4470" y="712470"/>
            <a:ext cx="11668760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>
                <a:solidFill>
                  <a:srgbClr val="000000"/>
                </a:solidFill>
                <a:latin typeface="微软雅黑" panose="020B0503020204020204" charset="-122"/>
              </a:rPr>
              <a:t>   </a:t>
            </a:r>
            <a:r>
              <a:rPr lang="zh-CN" altLang="en-US" sz="3600" smtClean="0">
                <a:solidFill>
                  <a:srgbClr val="000000"/>
                </a:solidFill>
                <a:latin typeface="微软雅黑" panose="020B0503020204020204" charset="-122"/>
              </a:rPr>
              <a:t>    </a:t>
            </a:r>
            <a:r>
              <a:rPr lang="zh-CN" altLang="en-US" sz="3600" smtClean="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“纳米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技术可以让人们更加健康。”结合课文和查找的资料，说说你的理解。</a:t>
            </a:r>
          </a:p>
        </p:txBody>
      </p:sp>
      <p:sp>
        <p:nvSpPr>
          <p:cNvPr id="7" name="矩形 6"/>
          <p:cNvSpPr/>
          <p:nvPr/>
        </p:nvSpPr>
        <p:spPr>
          <a:xfrm>
            <a:off x="303953" y="2573443"/>
            <a:ext cx="11584093" cy="186309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  利用极其灵敏的纳米检测技术，可以实现疾病的早期检测和预防。未来的纳米机器人甚至可以通过血管直达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hlinkClick r:id="rId2" action="ppaction://hlinkpres?slideindex=1&amp;slidetitle="/>
              </a:rPr>
              <a:t>病灶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，杀死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hlinkClick r:id="rId3" action="ppaction://hlinkpres?slideindex=1&amp;slidetitle="/>
              </a:rPr>
              <a:t>癌细胞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8" name="右箭头 7"/>
          <p:cNvSpPr/>
          <p:nvPr/>
        </p:nvSpPr>
        <p:spPr>
          <a:xfrm>
            <a:off x="5527295" y="5482593"/>
            <a:ext cx="1632181" cy="666448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0"/>
          </a:p>
        </p:txBody>
      </p:sp>
      <p:sp>
        <p:nvSpPr>
          <p:cNvPr id="9" name="TextBox 8"/>
          <p:cNvSpPr txBox="1"/>
          <p:nvPr/>
        </p:nvSpPr>
        <p:spPr>
          <a:xfrm>
            <a:off x="4980940" y="4869160"/>
            <a:ext cx="272489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杀死癌细胞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009987" y="4677139"/>
            <a:ext cx="2970953" cy="1914313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4073" y="4709312"/>
            <a:ext cx="2890520" cy="1849967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9560" y="1104265"/>
            <a:ext cx="11482705" cy="233426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生病的时候，需要吃药。现在吃一次药最多管一两天，未来的纳米缓释技术，能够让药物效力缓慢地释放出来，服一次药可以管一周，甚至一个月。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0860" y="3833283"/>
            <a:ext cx="3382433" cy="2284307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930"/>
          <a:stretch>
            <a:fillRect/>
          </a:stretch>
        </p:blipFill>
        <p:spPr bwMode="auto">
          <a:xfrm>
            <a:off x="2051004" y="3833110"/>
            <a:ext cx="3482553" cy="2284104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22475" y="690563"/>
            <a:ext cx="2214563" cy="64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4687B9"/>
                </a:solidFill>
                <a:latin typeface="微软雅黑" panose="020B0503020204020204" charset="-122"/>
                <a:cs typeface="+mn-cs"/>
              </a:rPr>
              <a:t>拓展延伸</a:t>
            </a:r>
            <a:endParaRPr lang="zh-CN" altLang="en-US" sz="3600" b="1" spc="300" noProof="1">
              <a:solidFill>
                <a:srgbClr val="4687B9"/>
              </a:solidFill>
              <a:latin typeface="微软雅黑" panose="020B0503020204020204" charset="-122"/>
            </a:endParaRPr>
          </a:p>
        </p:txBody>
      </p:sp>
      <p:pic>
        <p:nvPicPr>
          <p:cNvPr id="4" name="图片 3" descr="timg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59165" y="3957955"/>
            <a:ext cx="2088515" cy="1635760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1054735" y="1502410"/>
            <a:ext cx="105625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>
                <a:latin typeface="微软雅黑" panose="020B0503020204020204" charset="-122"/>
              </a:rPr>
              <a:t>       </a:t>
            </a:r>
            <a:r>
              <a:rPr lang="zh-CN" altLang="en-US" sz="3600" smtClean="0">
                <a:latin typeface="微软雅黑" panose="020B0503020204020204" charset="-122"/>
              </a:rPr>
              <a:t>小组</a:t>
            </a:r>
            <a:r>
              <a:rPr lang="zh-CN" altLang="en-US" sz="3600" dirty="0">
                <a:latin typeface="微软雅黑" panose="020B0503020204020204" charset="-122"/>
              </a:rPr>
              <a:t>讨论，如果利用纳米技术，你会把它运用到生活的哪些地方？发挥想象说一说。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589405" y="3461385"/>
            <a:ext cx="6235700" cy="2369185"/>
            <a:chOff x="1717947" y="2392302"/>
            <a:chExt cx="4992529" cy="1810950"/>
          </a:xfrm>
        </p:grpSpPr>
        <p:sp>
          <p:nvSpPr>
            <p:cNvPr id="8" name="圆角矩形标注 7"/>
            <p:cNvSpPr/>
            <p:nvPr/>
          </p:nvSpPr>
          <p:spPr>
            <a:xfrm>
              <a:off x="1717947" y="2392302"/>
              <a:ext cx="4850803" cy="1810950"/>
            </a:xfrm>
            <a:prstGeom prst="wedgeRoundRectCallout">
              <a:avLst>
                <a:gd name="adj1" fmla="val 67416"/>
                <a:gd name="adj2" fmla="val 32059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" name="TextBox 2"/>
            <p:cNvSpPr txBox="1"/>
            <p:nvPr/>
          </p:nvSpPr>
          <p:spPr>
            <a:xfrm>
              <a:off x="1798140" y="2416086"/>
              <a:ext cx="4912336" cy="1763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    我从小害怕打针，我会把它运用到注射器上。纳米针注射，打针再也不疼了。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69135" y="1785620"/>
            <a:ext cx="8023860" cy="3902710"/>
          </a:xfrm>
          <a:prstGeom prst="roundRect">
            <a:avLst/>
          </a:prstGeom>
          <a:solidFill>
            <a:srgbClr val="D1E9F4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91995" y="690563"/>
            <a:ext cx="22145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4687B9"/>
                </a:solidFill>
                <a:latin typeface="微软雅黑" panose="020B0503020204020204" charset="-122"/>
              </a:rPr>
              <a:t>课堂小结</a:t>
            </a:r>
          </a:p>
        </p:txBody>
      </p:sp>
      <p:sp>
        <p:nvSpPr>
          <p:cNvPr id="61444" name="Text Box 13"/>
          <p:cNvSpPr txBox="1">
            <a:spLocks noChangeArrowheads="1"/>
          </p:cNvSpPr>
          <p:nvPr/>
        </p:nvSpPr>
        <p:spPr bwMode="auto">
          <a:xfrm>
            <a:off x="2319655" y="2065020"/>
            <a:ext cx="7310120" cy="3241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en-US" altLang="zh-CN" sz="320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      《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纳米技术就在我们身边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是一篇</a:t>
            </a:r>
            <a:r>
              <a:rPr lang="en-US" altLang="zh-CN" sz="3200">
                <a:solidFill>
                  <a:schemeClr val="tx1"/>
                </a:solidFill>
                <a:uFillTx/>
                <a:latin typeface="微软雅黑" panose="020B0503020204020204" charset="-122"/>
                <a:cs typeface="微软雅黑" panose="020B0503020204020204" charset="-122"/>
              </a:rPr>
              <a:t>________________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。这篇课文主要介绍了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什么是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cs typeface="微软雅黑" panose="020B0503020204020204" charset="-122"/>
              </a:rPr>
              <a:t>______________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，以及</a:t>
            </a:r>
            <a:r>
              <a:rPr lang="zh-CN" altLang="en-US" sz="3200">
                <a:latin typeface="微软雅黑" panose="020B0503020204020204" charset="-122"/>
                <a:cs typeface="微软雅黑" panose="020B0503020204020204" charset="-122"/>
              </a:rPr>
              <a:t>纳米技术在现代社会各个方面的应用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0430" name="Text Box 14"/>
          <p:cNvSpPr txBox="1">
            <a:spLocks noChangeArrowheads="1"/>
          </p:cNvSpPr>
          <p:nvPr/>
        </p:nvSpPr>
        <p:spPr bwMode="auto">
          <a:xfrm>
            <a:off x="2858453" y="2980690"/>
            <a:ext cx="231616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科普说明文</a:t>
            </a:r>
          </a:p>
        </p:txBody>
      </p:sp>
      <p:sp>
        <p:nvSpPr>
          <p:cNvPr id="60431" name="Text Box 15"/>
          <p:cNvSpPr txBox="1">
            <a:spLocks noChangeArrowheads="1"/>
          </p:cNvSpPr>
          <p:nvPr/>
        </p:nvSpPr>
        <p:spPr bwMode="auto">
          <a:xfrm>
            <a:off x="4100195" y="3758565"/>
            <a:ext cx="19094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纳米技术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0" grpId="0"/>
      <p:bldP spid="6043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77235" y="3087370"/>
            <a:ext cx="1444625" cy="1241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新型</a:t>
            </a:r>
          </a:p>
          <a:p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技术</a:t>
            </a:r>
          </a:p>
        </p:txBody>
      </p:sp>
      <p:sp>
        <p:nvSpPr>
          <p:cNvPr id="17" name="文本框 3"/>
          <p:cNvSpPr txBox="1"/>
          <p:nvPr/>
        </p:nvSpPr>
        <p:spPr>
          <a:xfrm>
            <a:off x="5091172" y="2160437"/>
            <a:ext cx="4957591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早期检测与预防疾病</a:t>
            </a:r>
          </a:p>
        </p:txBody>
      </p:sp>
      <p:sp>
        <p:nvSpPr>
          <p:cNvPr id="18" name="文本框 3"/>
          <p:cNvSpPr txBox="1"/>
          <p:nvPr/>
        </p:nvSpPr>
        <p:spPr>
          <a:xfrm>
            <a:off x="5091172" y="3321872"/>
            <a:ext cx="3168352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杀死癌细胞</a:t>
            </a:r>
          </a:p>
        </p:txBody>
      </p:sp>
      <p:sp>
        <p:nvSpPr>
          <p:cNvPr id="22" name="文本框 3"/>
          <p:cNvSpPr txBox="1"/>
          <p:nvPr/>
        </p:nvSpPr>
        <p:spPr>
          <a:xfrm>
            <a:off x="5091172" y="4483307"/>
            <a:ext cx="4538980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让药物效力缓慢释放</a:t>
            </a:r>
          </a:p>
        </p:txBody>
      </p:sp>
      <p:sp>
        <p:nvSpPr>
          <p:cNvPr id="6" name="右大括号 5"/>
          <p:cNvSpPr/>
          <p:nvPr/>
        </p:nvSpPr>
        <p:spPr>
          <a:xfrm>
            <a:off x="9737679" y="2253187"/>
            <a:ext cx="295487" cy="2790613"/>
          </a:xfrm>
          <a:prstGeom prst="rightBrace">
            <a:avLst/>
          </a:prstGeom>
          <a:ln w="25400">
            <a:solidFill>
              <a:srgbClr val="658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18941" y="3087370"/>
            <a:ext cx="1440160" cy="124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造福人类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4614340" y="2253317"/>
            <a:ext cx="288032" cy="2790353"/>
          </a:xfrm>
          <a:prstGeom prst="leftBrace">
            <a:avLst/>
          </a:prstGeom>
          <a:ln w="25400">
            <a:solidFill>
              <a:srgbClr val="658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下箭头 1"/>
          <p:cNvSpPr/>
          <p:nvPr/>
        </p:nvSpPr>
        <p:spPr>
          <a:xfrm rot="16200000">
            <a:off x="2477770" y="3300095"/>
            <a:ext cx="456565" cy="676275"/>
          </a:xfrm>
          <a:prstGeom prst="downArrow">
            <a:avLst/>
          </a:prstGeom>
          <a:solidFill>
            <a:srgbClr val="6587A9"/>
          </a:solidFill>
          <a:ln>
            <a:solidFill>
              <a:srgbClr val="6587A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文本框 4"/>
          <p:cNvSpPr txBox="1"/>
          <p:nvPr/>
        </p:nvSpPr>
        <p:spPr>
          <a:xfrm>
            <a:off x="1991995" y="690563"/>
            <a:ext cx="22145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4687B9"/>
                </a:solidFill>
                <a:latin typeface="微软雅黑" panose="020B0503020204020204" charset="-122"/>
              </a:rPr>
              <a:t>思维导图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3280" y="2169160"/>
            <a:ext cx="1290320" cy="34442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纳米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技术就在</a:t>
            </a:r>
          </a:p>
          <a:p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我们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身边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22" grpId="0"/>
      <p:bldP spid="6" grpId="0" animBg="1"/>
      <p:bldP spid="12" grpId="0"/>
      <p:bldP spid="13" grpId="0" animBg="1"/>
      <p:bldP spid="2" grpId="0" animBg="1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025015" y="1785620"/>
            <a:ext cx="8230870" cy="3902710"/>
          </a:xfrm>
          <a:prstGeom prst="roundRect">
            <a:avLst/>
          </a:prstGeom>
          <a:solidFill>
            <a:srgbClr val="D1E9F4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22475" y="690563"/>
            <a:ext cx="22145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4687B9"/>
                </a:solidFill>
                <a:latin typeface="微软雅黑" panose="020B0503020204020204" charset="-122"/>
              </a:rPr>
              <a:t>课后作业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57780" y="2134870"/>
            <a:ext cx="7480300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600">
                <a:latin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3600">
                <a:latin typeface="微软雅黑" panose="020B0503020204020204" charset="-122"/>
                <a:cs typeface="微软雅黑" panose="020B0503020204020204" charset="-122"/>
                <a:sym typeface="+mn-ea"/>
              </a:rPr>
              <a:t>搜集关于纳米技术的资料，然后</a:t>
            </a:r>
          </a:p>
          <a:p>
            <a:pPr>
              <a:lnSpc>
                <a:spcPct val="130000"/>
              </a:lnSpc>
            </a:pPr>
            <a:r>
              <a:rPr lang="zh-CN" altLang="en-US" sz="3600">
                <a:latin typeface="微软雅黑" panose="020B0503020204020204" charset="-122"/>
                <a:cs typeface="微软雅黑" panose="020B0503020204020204" charset="-122"/>
                <a:sym typeface="+mn-ea"/>
              </a:rPr>
              <a:t>  办一张手抄报。</a:t>
            </a:r>
            <a:endParaRPr lang="zh-CN" altLang="en-US" sz="36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7780" y="3751580"/>
            <a:ext cx="7480300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latin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sz="3600">
                <a:latin typeface="微软雅黑" panose="020B0503020204020204" charset="-122"/>
                <a:cs typeface="微软雅黑" panose="020B0503020204020204" charset="-122"/>
                <a:sym typeface="+mn-ea"/>
              </a:rPr>
              <a:t>看看关于纳米技术的动漫，拓展</a:t>
            </a:r>
          </a:p>
          <a:p>
            <a:pPr>
              <a:lnSpc>
                <a:spcPct val="130000"/>
              </a:lnSpc>
            </a:pPr>
            <a:r>
              <a:rPr lang="zh-CN" altLang="en-US" sz="3600">
                <a:latin typeface="微软雅黑" panose="020B0503020204020204" charset="-122"/>
                <a:cs typeface="微软雅黑" panose="020B0503020204020204" charset="-122"/>
                <a:sym typeface="+mn-ea"/>
              </a:rPr>
              <a:t>  自己的想象力。</a:t>
            </a:r>
            <a:endParaRPr lang="zh-CN" altLang="en-US" sz="3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2244725" y="690563"/>
            <a:ext cx="221456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4687B9"/>
                </a:solidFill>
                <a:latin typeface="微软雅黑" panose="020B0503020204020204" charset="-122"/>
              </a:rPr>
              <a:t>会 认 字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80820" y="2165668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eaLnBrk="0" fontAlgn="auto" hangingPunct="0"/>
            <a:r>
              <a:rPr kumimoji="0" lang="zh-CN" altLang="en-US" sz="6000" b="1" i="0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乒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193483" y="1611630"/>
            <a:ext cx="1565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pīng</a:t>
            </a:r>
          </a:p>
        </p:txBody>
      </p:sp>
      <p:sp>
        <p:nvSpPr>
          <p:cNvPr id="12290" name="文本框 1"/>
          <p:cNvSpPr txBox="1"/>
          <p:nvPr/>
        </p:nvSpPr>
        <p:spPr>
          <a:xfrm>
            <a:off x="1324928" y="3140393"/>
            <a:ext cx="1263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乒乓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17525" y="2179955"/>
            <a:ext cx="11156950" cy="635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08000" y="3140393"/>
            <a:ext cx="11145838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169920" y="2165668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eaLnBrk="0" fontAlgn="auto" hangingPunct="0"/>
            <a:r>
              <a:rPr kumimoji="0" lang="zh-CN" altLang="en-US" sz="6000" b="1" i="0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乓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902268" y="1611630"/>
            <a:ext cx="1565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pāng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857115" y="2165668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eaLnBrk="0" fontAlgn="auto" hangingPunct="0"/>
            <a:r>
              <a:rPr kumimoji="0" lang="zh-CN" altLang="en-US" sz="6000" b="1" i="0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拥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68190" y="1611630"/>
            <a:ext cx="15668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yōng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544310" y="2165668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eaLnBrk="0" fontAlgn="auto" hangingPunct="0"/>
            <a:r>
              <a:rPr kumimoji="0" lang="zh-CN" altLang="en-US" sz="6000" b="1" i="0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菌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256020" y="1613218"/>
            <a:ext cx="15668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jūn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31505" y="2165668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eaLnBrk="0" fontAlgn="auto" hangingPunct="0"/>
            <a:r>
              <a:rPr kumimoji="0" lang="zh-CN" altLang="en-US" sz="6000" b="1" i="0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臭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089900" y="1602423"/>
            <a:ext cx="12557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chòu</a:t>
            </a:r>
          </a:p>
        </p:txBody>
      </p:sp>
      <p:sp>
        <p:nvSpPr>
          <p:cNvPr id="24" name="文本框 1"/>
          <p:cNvSpPr txBox="1"/>
          <p:nvPr/>
        </p:nvSpPr>
        <p:spPr>
          <a:xfrm>
            <a:off x="3022283" y="3149918"/>
            <a:ext cx="1263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乒乓</a:t>
            </a:r>
          </a:p>
        </p:txBody>
      </p:sp>
      <p:sp>
        <p:nvSpPr>
          <p:cNvPr id="26" name="文本框 1"/>
          <p:cNvSpPr txBox="1"/>
          <p:nvPr/>
        </p:nvSpPr>
        <p:spPr>
          <a:xfrm>
            <a:off x="4729163" y="3149918"/>
            <a:ext cx="1263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拥挤</a:t>
            </a:r>
          </a:p>
        </p:txBody>
      </p:sp>
      <p:sp>
        <p:nvSpPr>
          <p:cNvPr id="27" name="文本框 1"/>
          <p:cNvSpPr txBox="1"/>
          <p:nvPr/>
        </p:nvSpPr>
        <p:spPr>
          <a:xfrm>
            <a:off x="6409373" y="3149918"/>
            <a:ext cx="1263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细菌</a:t>
            </a:r>
          </a:p>
        </p:txBody>
      </p:sp>
      <p:sp>
        <p:nvSpPr>
          <p:cNvPr id="28" name="文本框 1"/>
          <p:cNvSpPr txBox="1"/>
          <p:nvPr/>
        </p:nvSpPr>
        <p:spPr>
          <a:xfrm>
            <a:off x="8104188" y="3149918"/>
            <a:ext cx="1263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臭味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480820" y="4451668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eaLnBrk="0" fontAlgn="auto" hangingPunct="0"/>
            <a:r>
              <a:rPr kumimoji="0" lang="zh-CN" altLang="en-US" sz="6000" b="1" i="0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碳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153795" y="3897630"/>
            <a:ext cx="1565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tàn</a:t>
            </a:r>
          </a:p>
        </p:txBody>
      </p:sp>
      <p:sp>
        <p:nvSpPr>
          <p:cNvPr id="50" name="文本框 1"/>
          <p:cNvSpPr txBox="1"/>
          <p:nvPr/>
        </p:nvSpPr>
        <p:spPr>
          <a:xfrm>
            <a:off x="1344295" y="5426393"/>
            <a:ext cx="1263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碳酸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517525" y="4465955"/>
            <a:ext cx="11156950" cy="635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508000" y="5426393"/>
            <a:ext cx="11145838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3162935" y="4451668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eaLnBrk="0" fontAlgn="auto" hangingPunct="0"/>
            <a:r>
              <a:rPr kumimoji="0" lang="zh-CN" altLang="en-US" sz="6000" b="1" i="0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癌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891790" y="3897630"/>
            <a:ext cx="1565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ái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843145" y="4451668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eaLnBrk="0" fontAlgn="auto" hangingPunct="0"/>
            <a:r>
              <a:rPr kumimoji="0" lang="zh-CN" altLang="en-US" sz="6000" b="1" i="0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症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516755" y="3897630"/>
            <a:ext cx="15668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zhèng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523355" y="4451668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eaLnBrk="0" fontAlgn="auto" hangingPunct="0"/>
            <a:r>
              <a:rPr kumimoji="0" lang="zh-CN" altLang="en-US" sz="6000" b="1" i="0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率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267450" y="3899218"/>
            <a:ext cx="15668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lǜ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8203565" y="4451668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eaLnBrk="0" fontAlgn="auto" hangingPunct="0"/>
            <a:r>
              <a:rPr kumimoji="0" lang="zh-CN" altLang="en-US" sz="6000" b="1" i="0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疾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8089900" y="3899218"/>
            <a:ext cx="12557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jí</a:t>
            </a:r>
          </a:p>
        </p:txBody>
      </p:sp>
      <p:sp>
        <p:nvSpPr>
          <p:cNvPr id="64" name="文本框 1"/>
          <p:cNvSpPr txBox="1"/>
          <p:nvPr/>
        </p:nvSpPr>
        <p:spPr>
          <a:xfrm>
            <a:off x="3001645" y="5435918"/>
            <a:ext cx="1263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癌症</a:t>
            </a:r>
          </a:p>
        </p:txBody>
      </p:sp>
      <p:sp>
        <p:nvSpPr>
          <p:cNvPr id="65" name="文本框 1"/>
          <p:cNvSpPr txBox="1"/>
          <p:nvPr/>
        </p:nvSpPr>
        <p:spPr>
          <a:xfrm>
            <a:off x="4730115" y="5435918"/>
            <a:ext cx="1263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病症</a:t>
            </a:r>
          </a:p>
        </p:txBody>
      </p:sp>
      <p:sp>
        <p:nvSpPr>
          <p:cNvPr id="66" name="文本框 1"/>
          <p:cNvSpPr txBox="1"/>
          <p:nvPr/>
        </p:nvSpPr>
        <p:spPr>
          <a:xfrm>
            <a:off x="6408738" y="5435918"/>
            <a:ext cx="1263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效率</a:t>
            </a:r>
          </a:p>
        </p:txBody>
      </p:sp>
      <p:sp>
        <p:nvSpPr>
          <p:cNvPr id="67" name="文本框 1"/>
          <p:cNvSpPr txBox="1"/>
          <p:nvPr/>
        </p:nvSpPr>
        <p:spPr>
          <a:xfrm>
            <a:off x="8104188" y="5435918"/>
            <a:ext cx="1263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疾病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918700" y="2165668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eaLnBrk="0" fontAlgn="auto" hangingPunct="0"/>
            <a:r>
              <a:rPr kumimoji="0" lang="zh-CN" altLang="en-US" sz="6000" b="1" i="0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766935" y="1613218"/>
            <a:ext cx="12557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shū</a:t>
            </a:r>
          </a:p>
        </p:txBody>
      </p:sp>
      <p:sp>
        <p:nvSpPr>
          <p:cNvPr id="32" name="文本框 1"/>
          <p:cNvSpPr txBox="1"/>
          <p:nvPr/>
        </p:nvSpPr>
        <p:spPr>
          <a:xfrm>
            <a:off x="9790748" y="3149918"/>
            <a:ext cx="1263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蔬菜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885680" y="4451668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eaLnBrk="0" fontAlgn="auto" hangingPunct="0"/>
            <a:r>
              <a:rPr kumimoji="0" lang="zh-CN" altLang="en-US" sz="6000" b="1" i="0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灶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766300" y="3899218"/>
            <a:ext cx="12557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zào</a:t>
            </a:r>
          </a:p>
        </p:txBody>
      </p:sp>
      <p:sp>
        <p:nvSpPr>
          <p:cNvPr id="35" name="文本框 1"/>
          <p:cNvSpPr txBox="1"/>
          <p:nvPr/>
        </p:nvSpPr>
        <p:spPr>
          <a:xfrm>
            <a:off x="9780588" y="5435918"/>
            <a:ext cx="1263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灶台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12290" grpId="0"/>
      <p:bldP spid="12" grpId="0"/>
      <p:bldP spid="14" grpId="0"/>
      <p:bldP spid="18" grpId="0"/>
      <p:bldP spid="22" grpId="0"/>
      <p:bldP spid="24" grpId="0"/>
      <p:bldP spid="26" grpId="0"/>
      <p:bldP spid="27" grpId="0"/>
      <p:bldP spid="28" grpId="0"/>
      <p:bldP spid="49" grpId="0"/>
      <p:bldP spid="50" grpId="0"/>
      <p:bldP spid="55" grpId="0"/>
      <p:bldP spid="57" grpId="0"/>
      <p:bldP spid="59" grpId="0"/>
      <p:bldP spid="61" grpId="0"/>
      <p:bldP spid="64" grpId="0"/>
      <p:bldP spid="65" grpId="0"/>
      <p:bldP spid="66" grpId="0"/>
      <p:bldP spid="67" grpId="0"/>
      <p:bldP spid="31" grpId="0"/>
      <p:bldP spid="32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"/>
          <p:cNvSpPr txBox="1"/>
          <p:nvPr/>
        </p:nvSpPr>
        <p:spPr>
          <a:xfrm>
            <a:off x="2054225" y="690563"/>
            <a:ext cx="221456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4687B9"/>
                </a:solidFill>
                <a:latin typeface="微软雅黑" panose="020B0503020204020204" charset="-122"/>
              </a:rPr>
              <a:t>会 写 字</a:t>
            </a:r>
          </a:p>
        </p:txBody>
      </p:sp>
      <p:grpSp>
        <p:nvGrpSpPr>
          <p:cNvPr id="18434" name="组合 2"/>
          <p:cNvGrpSpPr/>
          <p:nvPr/>
        </p:nvGrpSpPr>
        <p:grpSpPr>
          <a:xfrm>
            <a:off x="857250" y="2163763"/>
            <a:ext cx="1004888" cy="1051561"/>
            <a:chOff x="3157" y="3140"/>
            <a:chExt cx="1584" cy="1653"/>
          </a:xfrm>
        </p:grpSpPr>
        <p:grpSp>
          <p:nvGrpSpPr>
            <p:cNvPr id="18435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43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43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43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439" name="文本框 64"/>
            <p:cNvSpPr txBox="1"/>
            <p:nvPr/>
          </p:nvSpPr>
          <p:spPr>
            <a:xfrm>
              <a:off x="3202" y="3198"/>
              <a:ext cx="1277" cy="15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纳</a:t>
              </a: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2992438" y="4953000"/>
            <a:ext cx="653732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4000" spc="300" noProof="1">
                <a:solidFill>
                  <a:srgbClr val="365B7E"/>
                </a:solidFill>
                <a:latin typeface="+mn-ea"/>
                <a:ea typeface="+mn-ea"/>
                <a:cs typeface="+mn-cs"/>
              </a:rPr>
              <a:t>注意这些字的笔画顺序哟！</a:t>
            </a:r>
            <a:endParaRPr lang="zh-CN" altLang="en-US" sz="4000" spc="300" noProof="1">
              <a:solidFill>
                <a:srgbClr val="365B7E"/>
              </a:solidFill>
              <a:latin typeface="+mn-ea"/>
              <a:cs typeface="+mn-cs"/>
            </a:endParaRPr>
          </a:p>
        </p:txBody>
      </p:sp>
      <p:grpSp>
        <p:nvGrpSpPr>
          <p:cNvPr id="18441" name="组合 3"/>
          <p:cNvGrpSpPr/>
          <p:nvPr/>
        </p:nvGrpSpPr>
        <p:grpSpPr>
          <a:xfrm>
            <a:off x="2260600" y="2165350"/>
            <a:ext cx="1006475" cy="1051560"/>
            <a:chOff x="3157" y="3140"/>
            <a:chExt cx="1584" cy="1657"/>
          </a:xfrm>
        </p:grpSpPr>
        <p:grpSp>
          <p:nvGrpSpPr>
            <p:cNvPr id="18442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44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44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44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446" name="文本框 64"/>
            <p:cNvSpPr txBox="1"/>
            <p:nvPr/>
          </p:nvSpPr>
          <p:spPr>
            <a:xfrm>
              <a:off x="3202" y="3198"/>
              <a:ext cx="1278" cy="15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拥</a:t>
              </a:r>
            </a:p>
          </p:txBody>
        </p:sp>
      </p:grpSp>
      <p:grpSp>
        <p:nvGrpSpPr>
          <p:cNvPr id="18447" name="组合 9"/>
          <p:cNvGrpSpPr/>
          <p:nvPr/>
        </p:nvGrpSpPr>
        <p:grpSpPr>
          <a:xfrm>
            <a:off x="3665538" y="2165350"/>
            <a:ext cx="1004887" cy="1051561"/>
            <a:chOff x="3157" y="3140"/>
            <a:chExt cx="1584" cy="1653"/>
          </a:xfrm>
        </p:grpSpPr>
        <p:grpSp>
          <p:nvGrpSpPr>
            <p:cNvPr id="18448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44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45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45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452" name="文本框 64"/>
            <p:cNvSpPr txBox="1"/>
            <p:nvPr/>
          </p:nvSpPr>
          <p:spPr>
            <a:xfrm>
              <a:off x="3202" y="3198"/>
              <a:ext cx="1278" cy="15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箱</a:t>
              </a:r>
            </a:p>
          </p:txBody>
        </p:sp>
      </p:grpSp>
      <p:grpSp>
        <p:nvGrpSpPr>
          <p:cNvPr id="18453" name="组合 15"/>
          <p:cNvGrpSpPr/>
          <p:nvPr/>
        </p:nvGrpSpPr>
        <p:grpSpPr>
          <a:xfrm>
            <a:off x="5068888" y="2166938"/>
            <a:ext cx="1006475" cy="1051560"/>
            <a:chOff x="3157" y="3140"/>
            <a:chExt cx="1584" cy="1657"/>
          </a:xfrm>
        </p:grpSpPr>
        <p:grpSp>
          <p:nvGrpSpPr>
            <p:cNvPr id="18454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45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45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45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458" name="文本框 64"/>
            <p:cNvSpPr txBox="1"/>
            <p:nvPr/>
          </p:nvSpPr>
          <p:spPr>
            <a:xfrm>
              <a:off x="3202" y="3198"/>
              <a:ext cx="1278" cy="15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臭</a:t>
              </a:r>
            </a:p>
          </p:txBody>
        </p:sp>
      </p:grpSp>
      <p:grpSp>
        <p:nvGrpSpPr>
          <p:cNvPr id="18459" name="组合 21"/>
          <p:cNvGrpSpPr/>
          <p:nvPr/>
        </p:nvGrpSpPr>
        <p:grpSpPr>
          <a:xfrm>
            <a:off x="6473825" y="2166938"/>
            <a:ext cx="1006475" cy="1051561"/>
            <a:chOff x="3157" y="3140"/>
            <a:chExt cx="1584" cy="1653"/>
          </a:xfrm>
        </p:grpSpPr>
        <p:grpSp>
          <p:nvGrpSpPr>
            <p:cNvPr id="18460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46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46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46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464" name="文本框 64"/>
            <p:cNvSpPr txBox="1"/>
            <p:nvPr/>
          </p:nvSpPr>
          <p:spPr>
            <a:xfrm>
              <a:off x="3202" y="3198"/>
              <a:ext cx="1278" cy="15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蔬</a:t>
              </a:r>
            </a:p>
          </p:txBody>
        </p:sp>
      </p:grpSp>
      <p:grpSp>
        <p:nvGrpSpPr>
          <p:cNvPr id="18465" name="组合 29"/>
          <p:cNvGrpSpPr/>
          <p:nvPr/>
        </p:nvGrpSpPr>
        <p:grpSpPr>
          <a:xfrm>
            <a:off x="7878763" y="2168525"/>
            <a:ext cx="1004887" cy="1051560"/>
            <a:chOff x="3157" y="3140"/>
            <a:chExt cx="1584" cy="1657"/>
          </a:xfrm>
        </p:grpSpPr>
        <p:grpSp>
          <p:nvGrpSpPr>
            <p:cNvPr id="18466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46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46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46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470" name="文本框 64"/>
            <p:cNvSpPr txBox="1"/>
            <p:nvPr/>
          </p:nvSpPr>
          <p:spPr>
            <a:xfrm>
              <a:off x="3202" y="3198"/>
              <a:ext cx="1278" cy="15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碳</a:t>
              </a:r>
            </a:p>
          </p:txBody>
        </p:sp>
      </p:grpSp>
      <p:grpSp>
        <p:nvGrpSpPr>
          <p:cNvPr id="18471" name="组合 46"/>
          <p:cNvGrpSpPr/>
          <p:nvPr/>
        </p:nvGrpSpPr>
        <p:grpSpPr>
          <a:xfrm>
            <a:off x="5611813" y="3582988"/>
            <a:ext cx="1004887" cy="1051558"/>
            <a:chOff x="3157" y="3140"/>
            <a:chExt cx="1584" cy="1661"/>
          </a:xfrm>
        </p:grpSpPr>
        <p:grpSp>
          <p:nvGrpSpPr>
            <p:cNvPr id="18472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47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47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47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476" name="文本框 64"/>
            <p:cNvSpPr txBox="1"/>
            <p:nvPr/>
          </p:nvSpPr>
          <p:spPr>
            <a:xfrm>
              <a:off x="3202" y="3198"/>
              <a:ext cx="1278" cy="16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疾</a:t>
              </a:r>
            </a:p>
          </p:txBody>
        </p:sp>
      </p:grpSp>
      <p:grpSp>
        <p:nvGrpSpPr>
          <p:cNvPr id="18477" name="组合 57"/>
          <p:cNvGrpSpPr/>
          <p:nvPr/>
        </p:nvGrpSpPr>
        <p:grpSpPr>
          <a:xfrm>
            <a:off x="7015163" y="3582988"/>
            <a:ext cx="1006475" cy="1051558"/>
            <a:chOff x="3157" y="3140"/>
            <a:chExt cx="1584" cy="1661"/>
          </a:xfrm>
        </p:grpSpPr>
        <p:grpSp>
          <p:nvGrpSpPr>
            <p:cNvPr id="18478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47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48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48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482" name="文本框 64"/>
            <p:cNvSpPr txBox="1"/>
            <p:nvPr/>
          </p:nvSpPr>
          <p:spPr>
            <a:xfrm>
              <a:off x="3202" y="3198"/>
              <a:ext cx="1278" cy="16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防</a:t>
              </a:r>
            </a:p>
          </p:txBody>
        </p:sp>
      </p:grpSp>
      <p:grpSp>
        <p:nvGrpSpPr>
          <p:cNvPr id="18483" name="组合 70"/>
          <p:cNvGrpSpPr/>
          <p:nvPr/>
        </p:nvGrpSpPr>
        <p:grpSpPr>
          <a:xfrm>
            <a:off x="8420100" y="3582988"/>
            <a:ext cx="1004888" cy="1051558"/>
            <a:chOff x="3157" y="3140"/>
            <a:chExt cx="1584" cy="1661"/>
          </a:xfrm>
        </p:grpSpPr>
        <p:grpSp>
          <p:nvGrpSpPr>
            <p:cNvPr id="18484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48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48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48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488" name="文本框 64"/>
            <p:cNvSpPr txBox="1"/>
            <p:nvPr/>
          </p:nvSpPr>
          <p:spPr>
            <a:xfrm>
              <a:off x="3202" y="3198"/>
              <a:ext cx="1278" cy="16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灶</a:t>
              </a:r>
            </a:p>
          </p:txBody>
        </p:sp>
      </p:grpSp>
      <p:grpSp>
        <p:nvGrpSpPr>
          <p:cNvPr id="18489" name="组合 2"/>
          <p:cNvGrpSpPr/>
          <p:nvPr/>
        </p:nvGrpSpPr>
        <p:grpSpPr>
          <a:xfrm>
            <a:off x="4208463" y="3582988"/>
            <a:ext cx="1004887" cy="1051559"/>
            <a:chOff x="3157" y="3140"/>
            <a:chExt cx="1584" cy="1659"/>
          </a:xfrm>
        </p:grpSpPr>
        <p:grpSp>
          <p:nvGrpSpPr>
            <p:cNvPr id="18490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49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49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49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494" name="文本框 64"/>
            <p:cNvSpPr txBox="1"/>
            <p:nvPr/>
          </p:nvSpPr>
          <p:spPr>
            <a:xfrm>
              <a:off x="3202" y="3198"/>
              <a:ext cx="1277" cy="16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胞</a:t>
              </a:r>
            </a:p>
          </p:txBody>
        </p:sp>
      </p:grpSp>
      <p:grpSp>
        <p:nvGrpSpPr>
          <p:cNvPr id="18495" name="组合 39"/>
          <p:cNvGrpSpPr/>
          <p:nvPr/>
        </p:nvGrpSpPr>
        <p:grpSpPr>
          <a:xfrm>
            <a:off x="1397000" y="3581400"/>
            <a:ext cx="1006475" cy="1051561"/>
            <a:chOff x="3157" y="3140"/>
            <a:chExt cx="1584" cy="1653"/>
          </a:xfrm>
        </p:grpSpPr>
        <p:grpSp>
          <p:nvGrpSpPr>
            <p:cNvPr id="18496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49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49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49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500" name="文本框 64"/>
            <p:cNvSpPr txBox="1"/>
            <p:nvPr/>
          </p:nvSpPr>
          <p:spPr>
            <a:xfrm>
              <a:off x="3202" y="3198"/>
              <a:ext cx="1278" cy="15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健</a:t>
              </a:r>
            </a:p>
          </p:txBody>
        </p:sp>
      </p:grpSp>
      <p:grpSp>
        <p:nvGrpSpPr>
          <p:cNvPr id="18501" name="组合 39"/>
          <p:cNvGrpSpPr/>
          <p:nvPr/>
        </p:nvGrpSpPr>
        <p:grpSpPr>
          <a:xfrm>
            <a:off x="2803525" y="3581400"/>
            <a:ext cx="1006475" cy="1051561"/>
            <a:chOff x="3157" y="3140"/>
            <a:chExt cx="1584" cy="1653"/>
          </a:xfrm>
        </p:grpSpPr>
        <p:grpSp>
          <p:nvGrpSpPr>
            <p:cNvPr id="18502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50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50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50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506" name="文本框 64"/>
            <p:cNvSpPr txBox="1"/>
            <p:nvPr/>
          </p:nvSpPr>
          <p:spPr>
            <a:xfrm>
              <a:off x="3202" y="3198"/>
              <a:ext cx="1278" cy="15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康</a:t>
              </a:r>
            </a:p>
          </p:txBody>
        </p:sp>
      </p:grpSp>
      <p:grpSp>
        <p:nvGrpSpPr>
          <p:cNvPr id="18507" name="组合 29"/>
          <p:cNvGrpSpPr/>
          <p:nvPr/>
        </p:nvGrpSpPr>
        <p:grpSpPr>
          <a:xfrm>
            <a:off x="9275763" y="2166938"/>
            <a:ext cx="1004887" cy="1051876"/>
            <a:chOff x="3157" y="3140"/>
            <a:chExt cx="1584" cy="1655"/>
          </a:xfrm>
        </p:grpSpPr>
        <p:grpSp>
          <p:nvGrpSpPr>
            <p:cNvPr id="18508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50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51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51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512" name="文本框 64"/>
            <p:cNvSpPr txBox="1"/>
            <p:nvPr/>
          </p:nvSpPr>
          <p:spPr>
            <a:xfrm>
              <a:off x="3202" y="3198"/>
              <a:ext cx="1278" cy="15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钢</a:t>
              </a:r>
            </a:p>
          </p:txBody>
        </p:sp>
      </p:grpSp>
      <p:grpSp>
        <p:nvGrpSpPr>
          <p:cNvPr id="18513" name="组合 70"/>
          <p:cNvGrpSpPr/>
          <p:nvPr/>
        </p:nvGrpSpPr>
        <p:grpSpPr>
          <a:xfrm>
            <a:off x="9817100" y="3581400"/>
            <a:ext cx="1004888" cy="1051245"/>
            <a:chOff x="3157" y="3140"/>
            <a:chExt cx="1584" cy="1658"/>
          </a:xfrm>
        </p:grpSpPr>
        <p:grpSp>
          <p:nvGrpSpPr>
            <p:cNvPr id="18514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51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51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51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518" name="文本框 64"/>
            <p:cNvSpPr txBox="1"/>
            <p:nvPr/>
          </p:nvSpPr>
          <p:spPr>
            <a:xfrm>
              <a:off x="3202" y="3198"/>
              <a:ext cx="1278" cy="16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需</a:t>
              </a:r>
            </a:p>
          </p:txBody>
        </p:sp>
      </p:grpSp>
      <p:grpSp>
        <p:nvGrpSpPr>
          <p:cNvPr id="18519" name="组合 29"/>
          <p:cNvGrpSpPr/>
          <p:nvPr/>
        </p:nvGrpSpPr>
        <p:grpSpPr>
          <a:xfrm>
            <a:off x="10625138" y="2166938"/>
            <a:ext cx="1004887" cy="1051560"/>
            <a:chOff x="3157" y="3140"/>
            <a:chExt cx="1584" cy="1657"/>
          </a:xfrm>
        </p:grpSpPr>
        <p:grpSp>
          <p:nvGrpSpPr>
            <p:cNvPr id="18520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1852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1852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523" name="直接连接符 18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524" name="文本框 64"/>
            <p:cNvSpPr txBox="1"/>
            <p:nvPr/>
          </p:nvSpPr>
          <p:spPr>
            <a:xfrm>
              <a:off x="3202" y="3198"/>
              <a:ext cx="1278" cy="15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隐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5"/>
          <p:cNvGrpSpPr/>
          <p:nvPr/>
        </p:nvGrpSpPr>
        <p:grpSpPr>
          <a:xfrm>
            <a:off x="465138" y="730250"/>
            <a:ext cx="3055937" cy="584200"/>
            <a:chOff x="732" y="1151"/>
            <a:chExt cx="4813" cy="919"/>
          </a:xfrm>
        </p:grpSpPr>
        <p:sp>
          <p:nvSpPr>
            <p:cNvPr id="7" name="矩形 6"/>
            <p:cNvSpPr/>
            <p:nvPr/>
          </p:nvSpPr>
          <p:spPr>
            <a:xfrm>
              <a:off x="732" y="1199"/>
              <a:ext cx="804" cy="804"/>
            </a:xfrm>
            <a:prstGeom prst="rect">
              <a:avLst/>
            </a:prstGeom>
            <a:solidFill>
              <a:srgbClr val="71B4E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8" name="矩形 7"/>
            <p:cNvSpPr/>
            <p:nvPr/>
          </p:nvSpPr>
          <p:spPr>
            <a:xfrm>
              <a:off x="1716" y="1199"/>
              <a:ext cx="180" cy="804"/>
            </a:xfrm>
            <a:prstGeom prst="rect">
              <a:avLst/>
            </a:prstGeom>
            <a:solidFill>
              <a:srgbClr val="71B4E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220" y="1151"/>
              <a:ext cx="3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pc="1600" noProof="1">
                  <a:solidFill>
                    <a:srgbClr val="509AD0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会写字</a:t>
              </a:r>
              <a:endParaRPr lang="zh-CN" altLang="en-US" sz="3200" b="1" spc="1600" noProof="1">
                <a:solidFill>
                  <a:srgbClr val="509AD0"/>
                </a:solidFill>
              </a:endParaRPr>
            </a:p>
          </p:txBody>
        </p:sp>
      </p:grpSp>
      <p:sp>
        <p:nvSpPr>
          <p:cNvPr id="922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nà</a:t>
            </a:r>
          </a:p>
        </p:txBody>
      </p:sp>
      <p:grpSp>
        <p:nvGrpSpPr>
          <p:cNvPr id="922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922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2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923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N</a:t>
            </a:r>
          </a:p>
        </p:txBody>
      </p:sp>
      <p:sp>
        <p:nvSpPr>
          <p:cNvPr id="9231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</a:p>
        </p:txBody>
      </p:sp>
      <p:sp>
        <p:nvSpPr>
          <p:cNvPr id="923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923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纟</a:t>
            </a:r>
          </a:p>
        </p:txBody>
      </p:sp>
      <p:sp>
        <p:nvSpPr>
          <p:cNvPr id="923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</a:p>
        </p:txBody>
      </p:sp>
      <p:sp>
        <p:nvSpPr>
          <p:cNvPr id="923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923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收纳  纳米  归纳</a:t>
            </a:r>
          </a:p>
        </p:txBody>
      </p:sp>
      <p:sp>
        <p:nvSpPr>
          <p:cNvPr id="923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923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9241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sp>
        <p:nvSpPr>
          <p:cNvPr id="924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9243" name="文本框 26"/>
          <p:cNvSpPr txBox="1"/>
          <p:nvPr/>
        </p:nvSpPr>
        <p:spPr>
          <a:xfrm>
            <a:off x="5580380" y="3451225"/>
            <a:ext cx="56299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唢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内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容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氯化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钠</a:t>
            </a:r>
            <a:endParaRPr lang="zh-CN" altLang="en-US" sz="4000" b="1">
              <a:solidFill>
                <a:srgbClr val="509AD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纳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40" y="2536825"/>
            <a:ext cx="4038600" cy="2827020"/>
          </a:xfrm>
          <a:prstGeom prst="rect">
            <a:avLst/>
          </a:prstGeom>
        </p:spPr>
      </p:pic>
      <p:pic>
        <p:nvPicPr>
          <p:cNvPr id="5" name="图片 4" descr="FS纳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3670" y="5472430"/>
            <a:ext cx="3528060" cy="476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0"/>
          <p:cNvSpPr txBox="1"/>
          <p:nvPr/>
        </p:nvSpPr>
        <p:spPr>
          <a:xfrm>
            <a:off x="1270635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yōng</a:t>
            </a:r>
          </a:p>
        </p:txBody>
      </p:sp>
      <p:grpSp>
        <p:nvGrpSpPr>
          <p:cNvPr id="10242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0243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9" name="文本框 6"/>
          <p:cNvSpPr txBox="1"/>
          <p:nvPr/>
        </p:nvSpPr>
        <p:spPr>
          <a:xfrm>
            <a:off x="4117975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音序：</a:t>
            </a:r>
          </a:p>
        </p:txBody>
      </p:sp>
      <p:sp>
        <p:nvSpPr>
          <p:cNvPr id="10250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</a:t>
            </a:r>
          </a:p>
        </p:txBody>
      </p:sp>
      <p:sp>
        <p:nvSpPr>
          <p:cNvPr id="10251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</a:p>
        </p:txBody>
      </p:sp>
      <p:sp>
        <p:nvSpPr>
          <p:cNvPr id="10252" name="文本框 15"/>
          <p:cNvSpPr txBox="1"/>
          <p:nvPr/>
        </p:nvSpPr>
        <p:spPr>
          <a:xfrm>
            <a:off x="4129088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偏旁：</a:t>
            </a:r>
          </a:p>
        </p:txBody>
      </p:sp>
      <p:sp>
        <p:nvSpPr>
          <p:cNvPr id="10253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扌</a:t>
            </a:r>
          </a:p>
        </p:txBody>
      </p:sp>
      <p:sp>
        <p:nvSpPr>
          <p:cNvPr id="10254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</a:p>
        </p:txBody>
      </p:sp>
      <p:sp>
        <p:nvSpPr>
          <p:cNvPr id="10255" name="文本框 25"/>
          <p:cNvSpPr txBox="1"/>
          <p:nvPr/>
        </p:nvSpPr>
        <p:spPr>
          <a:xfrm>
            <a:off x="4148138" y="34432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形近：</a:t>
            </a:r>
          </a:p>
        </p:txBody>
      </p:sp>
      <p:sp>
        <p:nvSpPr>
          <p:cNvPr id="10256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拥有  拥抱  拥护</a:t>
            </a:r>
          </a:p>
        </p:txBody>
      </p:sp>
      <p:sp>
        <p:nvSpPr>
          <p:cNvPr id="10257" name="文本框 30"/>
          <p:cNvSpPr txBox="1"/>
          <p:nvPr/>
        </p:nvSpPr>
        <p:spPr>
          <a:xfrm>
            <a:off x="1257300" y="5319713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笔顺：</a:t>
            </a:r>
          </a:p>
        </p:txBody>
      </p:sp>
      <p:sp>
        <p:nvSpPr>
          <p:cNvPr id="10258" name="文本框 25"/>
          <p:cNvSpPr txBox="1"/>
          <p:nvPr/>
        </p:nvSpPr>
        <p:spPr>
          <a:xfrm>
            <a:off x="4148138" y="43703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组词：</a:t>
            </a:r>
          </a:p>
        </p:txBody>
      </p:sp>
      <p:sp>
        <p:nvSpPr>
          <p:cNvPr id="10261" name="文本框 6"/>
          <p:cNvSpPr txBox="1"/>
          <p:nvPr/>
        </p:nvSpPr>
        <p:spPr>
          <a:xfrm>
            <a:off x="7289800" y="1589088"/>
            <a:ext cx="18303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结构：</a:t>
            </a:r>
          </a:p>
        </p:txBody>
      </p:sp>
      <p:sp>
        <p:nvSpPr>
          <p:cNvPr id="10262" name="文本框 15"/>
          <p:cNvSpPr txBox="1"/>
          <p:nvPr/>
        </p:nvSpPr>
        <p:spPr>
          <a:xfrm>
            <a:off x="7315200" y="2516188"/>
            <a:ext cx="1828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微软雅黑" panose="020B0503020204020204" charset="-122"/>
              </a:rPr>
              <a:t>笔画数：</a:t>
            </a:r>
          </a:p>
        </p:txBody>
      </p:sp>
      <p:sp>
        <p:nvSpPr>
          <p:cNvPr id="10263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汹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涌  踊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跃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佣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人</a:t>
            </a:r>
          </a:p>
        </p:txBody>
      </p:sp>
      <p:pic>
        <p:nvPicPr>
          <p:cNvPr id="4" name="图片 3" descr="拥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05" y="2555875"/>
            <a:ext cx="4015105" cy="2810510"/>
          </a:xfrm>
          <a:prstGeom prst="rect">
            <a:avLst/>
          </a:prstGeom>
        </p:spPr>
      </p:pic>
      <p:pic>
        <p:nvPicPr>
          <p:cNvPr id="5" name="图片 4" descr="FS拥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0490" y="5452110"/>
            <a:ext cx="4361815" cy="4692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b35b5ee-b502-42c1-ab9b-a135dad78339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2337</Words>
  <Application>WPS 演示</Application>
  <PresentationFormat>自定义</PresentationFormat>
  <Paragraphs>420</Paragraphs>
  <Slides>56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7" baseType="lpstr"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dell</cp:lastModifiedBy>
  <cp:revision>26</cp:revision>
  <dcterms:created xsi:type="dcterms:W3CDTF">2019-06-15T01:57:00Z</dcterms:created>
  <dcterms:modified xsi:type="dcterms:W3CDTF">2022-05-03T13:15:32Z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479862D961F640568F42CE58F5DB8DD8</vt:lpwstr>
  </property>
</Properties>
</file>