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470" r:id="rId6"/>
    <p:sldId id="471" r:id="rId7"/>
    <p:sldId id="47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89" r:id="rId25"/>
    <p:sldId id="490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3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FBBD0443-F818-4664-BDF5-182731CB0C5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F0606E49-75E4-458A-BA99-7B6CDE31235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606E49-75E4-458A-BA99-7B6CDE3123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8639146" y="4676775"/>
            <a:ext cx="504854" cy="318611"/>
            <a:chOff x="11449050" y="6191643"/>
            <a:chExt cx="742950" cy="468871"/>
          </a:xfrm>
        </p:grpSpPr>
        <p:sp>
          <p:nvSpPr>
            <p:cNvPr id="9" name="箭头: 五边形 8"/>
            <p:cNvSpPr/>
            <p:nvPr userDrawn="1"/>
          </p:nvSpPr>
          <p:spPr>
            <a:xfrm rot="10800000">
              <a:off x="11449050" y="6378705"/>
              <a:ext cx="742950" cy="281809"/>
            </a:xfrm>
            <a:prstGeom prst="homePlate">
              <a:avLst/>
            </a:prstGeom>
            <a:solidFill>
              <a:srgbClr val="403836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箭头: 五边形 9"/>
            <p:cNvSpPr/>
            <p:nvPr userDrawn="1"/>
          </p:nvSpPr>
          <p:spPr>
            <a:xfrm rot="10800000">
              <a:off x="11610402" y="6191643"/>
              <a:ext cx="581598" cy="220607"/>
            </a:xfrm>
            <a:prstGeom prst="homePlate">
              <a:avLst/>
            </a:prstGeom>
            <a:solidFill>
              <a:srgbClr val="403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rot="10800000">
            <a:off x="0" y="0"/>
            <a:ext cx="342900" cy="799491"/>
            <a:chOff x="11080812" y="2484120"/>
            <a:chExt cx="1111188" cy="2590800"/>
          </a:xfrm>
        </p:grpSpPr>
        <p:sp>
          <p:nvSpPr>
            <p:cNvPr id="12" name="任意多边形: 形状 11"/>
            <p:cNvSpPr/>
            <p:nvPr userDrawn="1"/>
          </p:nvSpPr>
          <p:spPr>
            <a:xfrm>
              <a:off x="11080812" y="2852544"/>
              <a:ext cx="1111188" cy="2222376"/>
            </a:xfrm>
            <a:custGeom>
              <a:avLst/>
              <a:gdLst>
                <a:gd name="connsiteX0" fmla="*/ 1524000 w 1524000"/>
                <a:gd name="connsiteY0" fmla="*/ 0 h 3048000"/>
                <a:gd name="connsiteX1" fmla="*/ 1524000 w 1524000"/>
                <a:gd name="connsiteY1" fmla="*/ 3048000 h 3048000"/>
                <a:gd name="connsiteX2" fmla="*/ 0 w 1524000"/>
                <a:gd name="connsiteY2" fmla="*/ 15240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0" h="3048000">
                  <a:moveTo>
                    <a:pt x="1524000" y="0"/>
                  </a:moveTo>
                  <a:lnTo>
                    <a:pt x="1524000" y="3048000"/>
                  </a:lnTo>
                  <a:lnTo>
                    <a:pt x="0" y="1524000"/>
                  </a:lnTo>
                  <a:close/>
                </a:path>
              </a:pathLst>
            </a:custGeom>
            <a:solidFill>
              <a:srgbClr val="403836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 userDrawn="1"/>
          </p:nvSpPr>
          <p:spPr>
            <a:xfrm>
              <a:off x="11262360" y="2484120"/>
              <a:ext cx="929640" cy="1859280"/>
            </a:xfrm>
            <a:custGeom>
              <a:avLst/>
              <a:gdLst>
                <a:gd name="connsiteX0" fmla="*/ 914400 w 914400"/>
                <a:gd name="connsiteY0" fmla="*/ 0 h 1828800"/>
                <a:gd name="connsiteX1" fmla="*/ 914400 w 914400"/>
                <a:gd name="connsiteY1" fmla="*/ 1828800 h 1828800"/>
                <a:gd name="connsiteX2" fmla="*/ 0 w 914400"/>
                <a:gd name="connsiteY2" fmla="*/ 9144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4400" h="1828800">
                  <a:moveTo>
                    <a:pt x="914400" y="0"/>
                  </a:moveTo>
                  <a:lnTo>
                    <a:pt x="914400" y="18288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403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285300" y="1464820"/>
            <a:ext cx="4738899" cy="1326380"/>
            <a:chOff x="421012" y="2666956"/>
            <a:chExt cx="5412107" cy="1768507"/>
          </a:xfrm>
        </p:grpSpPr>
        <p:sp>
          <p:nvSpPr>
            <p:cNvPr id="7" name="文本框 6"/>
            <p:cNvSpPr txBox="1"/>
            <p:nvPr/>
          </p:nvSpPr>
          <p:spPr>
            <a:xfrm>
              <a:off x="421012" y="2666956"/>
              <a:ext cx="5412107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4500" b="1" dirty="0">
                  <a:solidFill>
                    <a:srgbClr val="403836"/>
                  </a:solidFill>
                  <a:cs typeface="+mn-ea"/>
                  <a:sym typeface="+mn-lt"/>
                </a:rPr>
                <a:t>《</a:t>
              </a:r>
              <a:r>
                <a:rPr lang="zh-CN" altLang="en-US" sz="4500" b="1" dirty="0">
                  <a:solidFill>
                    <a:srgbClr val="403836"/>
                  </a:solidFill>
                  <a:cs typeface="+mn-ea"/>
                  <a:sym typeface="+mn-lt"/>
                </a:rPr>
                <a:t>我的自画像</a:t>
              </a:r>
              <a:r>
                <a:rPr lang="en-US" altLang="zh-CN" sz="4500" b="1" dirty="0">
                  <a:solidFill>
                    <a:srgbClr val="403836"/>
                  </a:solidFill>
                  <a:cs typeface="+mn-ea"/>
                  <a:sym typeface="+mn-lt"/>
                </a:rPr>
                <a:t>》</a:t>
              </a:r>
              <a:endParaRPr lang="en-US" altLang="zh-CN" sz="4500" b="1" dirty="0">
                <a:solidFill>
                  <a:srgbClr val="403836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52563" y="3750784"/>
              <a:ext cx="455701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部编版语文课件 四年级下册</a:t>
              </a:r>
              <a:endParaRPr lang="zh-CN" altLang="en-US" sz="2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711010" y="930820"/>
            <a:ext cx="1386437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403836"/>
                </a:solidFill>
                <a:cs typeface="+mn-ea"/>
                <a:sym typeface="+mn-lt"/>
              </a:rPr>
              <a:t>习作</a:t>
            </a:r>
            <a:r>
              <a:rPr lang="en-US" altLang="zh-CN" sz="2400" b="1" dirty="0">
                <a:solidFill>
                  <a:srgbClr val="403836"/>
                </a:solidFill>
                <a:cs typeface="+mn-ea"/>
                <a:sym typeface="+mn-lt"/>
              </a:rPr>
              <a:t>——</a:t>
            </a:r>
            <a:endParaRPr lang="zh-CN" altLang="en-US" sz="2400" b="1" dirty="0">
              <a:solidFill>
                <a:srgbClr val="40383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51961" y="1039113"/>
            <a:ext cx="1520039" cy="728123"/>
            <a:chOff x="465470" y="2059816"/>
            <a:chExt cx="2026718" cy="97083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470" y="2059816"/>
              <a:ext cx="2026718" cy="97083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63773" y="2266963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rgbClr val="FFFF00"/>
                  </a:solidFill>
                  <a:cs typeface="+mn-ea"/>
                  <a:sym typeface="+mn-lt"/>
                </a:rPr>
                <a:t>性格描写</a:t>
              </a:r>
              <a:endParaRPr lang="zh-CN" altLang="en-US" sz="2400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56736" y="2203127"/>
            <a:ext cx="16192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积极的：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40856" y="2182054"/>
            <a:ext cx="446089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活泼开朗、仔细认真、乐观、乐于助人、勤劳、勇敢、谦虚等。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7077" y="3616851"/>
            <a:ext cx="16192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自嘲的：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54688" y="3601008"/>
            <a:ext cx="443361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贪玩、马虎、脾气倔、粗心大意、懒惰、胆小、骄傲等。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71425" y="2457450"/>
            <a:ext cx="2028893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24642" y="954067"/>
            <a:ext cx="1854773" cy="728123"/>
            <a:chOff x="465470" y="2059816"/>
            <a:chExt cx="2473030" cy="97083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470" y="2059816"/>
              <a:ext cx="2473030" cy="97083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63773" y="2266963"/>
              <a:ext cx="229806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rgbClr val="FFFF00"/>
                  </a:solidFill>
                  <a:cs typeface="+mn-ea"/>
                  <a:sym typeface="+mn-lt"/>
                </a:rPr>
                <a:t>爱好、特长</a:t>
              </a:r>
              <a:endParaRPr lang="zh-CN" altLang="en-US" sz="2400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1431646" y="2265410"/>
            <a:ext cx="915752" cy="685800"/>
            <a:chOff x="4541520" y="2995391"/>
            <a:chExt cx="1221274" cy="913804"/>
          </a:xfrm>
        </p:grpSpPr>
        <p:sp>
          <p:nvSpPr>
            <p:cNvPr id="15" name="圆角矩形 62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画画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3119714" y="2307272"/>
            <a:ext cx="915752" cy="685800"/>
            <a:chOff x="4541520" y="2995391"/>
            <a:chExt cx="1221274" cy="913804"/>
          </a:xfrm>
        </p:grpSpPr>
        <p:sp>
          <p:nvSpPr>
            <p:cNvPr id="18" name="圆角矩形 65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跑步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4807783" y="2320780"/>
            <a:ext cx="915752" cy="685800"/>
            <a:chOff x="4541520" y="2995391"/>
            <a:chExt cx="1221274" cy="913804"/>
          </a:xfrm>
        </p:grpSpPr>
        <p:sp>
          <p:nvSpPr>
            <p:cNvPr id="21" name="圆角矩形 68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读书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495851" y="2299616"/>
            <a:ext cx="915752" cy="685800"/>
            <a:chOff x="4541520" y="2995391"/>
            <a:chExt cx="1221274" cy="913804"/>
          </a:xfrm>
        </p:grpSpPr>
        <p:sp>
          <p:nvSpPr>
            <p:cNvPr id="24" name="圆角矩形 71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跳绳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1397687" y="3629748"/>
            <a:ext cx="915752" cy="685800"/>
            <a:chOff x="4541520" y="2995391"/>
            <a:chExt cx="1221274" cy="913804"/>
          </a:xfrm>
        </p:grpSpPr>
        <p:sp>
          <p:nvSpPr>
            <p:cNvPr id="27" name="圆角矩形 74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弹琴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3112603" y="3629534"/>
            <a:ext cx="915752" cy="685800"/>
            <a:chOff x="4541520" y="2995391"/>
            <a:chExt cx="1221274" cy="913804"/>
          </a:xfrm>
        </p:grpSpPr>
        <p:sp>
          <p:nvSpPr>
            <p:cNvPr id="30" name="圆角矩形 77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溜冰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4827520" y="3621671"/>
            <a:ext cx="915752" cy="685800"/>
            <a:chOff x="4541520" y="2995391"/>
            <a:chExt cx="1221274" cy="913804"/>
          </a:xfrm>
        </p:grpSpPr>
        <p:sp>
          <p:nvSpPr>
            <p:cNvPr id="33" name="圆角矩形 80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跳舞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6508500" y="3683288"/>
            <a:ext cx="915752" cy="685800"/>
            <a:chOff x="4541520" y="2995391"/>
            <a:chExt cx="1221274" cy="913804"/>
          </a:xfrm>
        </p:grpSpPr>
        <p:sp>
          <p:nvSpPr>
            <p:cNvPr id="36" name="圆角矩形 83"/>
            <p:cNvSpPr/>
            <p:nvPr/>
          </p:nvSpPr>
          <p:spPr>
            <a:xfrm>
              <a:off x="4541520" y="2995391"/>
              <a:ext cx="1221274" cy="91380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1"/>
            <p:cNvSpPr txBox="1">
              <a:spLocks noChangeArrowheads="1"/>
            </p:cNvSpPr>
            <p:nvPr/>
          </p:nvSpPr>
          <p:spPr bwMode="auto">
            <a:xfrm>
              <a:off x="4664521" y="2996970"/>
              <a:ext cx="1098273" cy="86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3309" y="1492689"/>
            <a:ext cx="7569641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每个人都有与众不同之处，这就是‘个性’，人与人最大的不同就是个性上的千差万别。所以自己光写出基本情况是远远不够的，一定要选择生动有趣、新鲜感人的素材，把自己内在和外表上个性化的特点具体描写出来，给别人留下一个清晰鲜明的印象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982556" y="1179095"/>
            <a:ext cx="3833813" cy="1296591"/>
            <a:chOff x="623620" y="260780"/>
            <a:chExt cx="5112355" cy="1728120"/>
          </a:xfrm>
        </p:grpSpPr>
        <p:sp>
          <p:nvSpPr>
            <p:cNvPr id="5" name="云形标注 59"/>
            <p:cNvSpPr/>
            <p:nvPr/>
          </p:nvSpPr>
          <p:spPr>
            <a:xfrm>
              <a:off x="623620" y="260780"/>
              <a:ext cx="5112355" cy="1728120"/>
            </a:xfrm>
            <a:prstGeom prst="cloudCallout">
              <a:avLst>
                <a:gd name="adj1" fmla="val -45186"/>
                <a:gd name="adj2" fmla="val 48871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1198527" y="586232"/>
              <a:ext cx="3962540" cy="1107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怎样把自己的个性化特点描写出来呢？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1978" y="1727364"/>
            <a:ext cx="1554441" cy="1411942"/>
            <a:chOff x="839470" y="2493652"/>
            <a:chExt cx="2072589" cy="18825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2493652"/>
              <a:ext cx="2069411" cy="188258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24363" y="3396337"/>
              <a:ext cx="188769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语言描写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15181" y="1720482"/>
            <a:ext cx="1554441" cy="1411942"/>
            <a:chOff x="839470" y="2493652"/>
            <a:chExt cx="2072589" cy="1882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2493652"/>
              <a:ext cx="2069411" cy="188258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024363" y="3396337"/>
              <a:ext cx="188769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动作描写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70881" y="3159691"/>
            <a:ext cx="1554441" cy="1411942"/>
            <a:chOff x="839470" y="2493652"/>
            <a:chExt cx="2072589" cy="188258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2493652"/>
              <a:ext cx="2069411" cy="188258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024363" y="3396337"/>
              <a:ext cx="188769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心理描写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33164" y="3119959"/>
            <a:ext cx="1554441" cy="1411942"/>
            <a:chOff x="839470" y="2493652"/>
            <a:chExt cx="2072589" cy="188258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2493652"/>
              <a:ext cx="2069411" cy="188258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024363" y="3396337"/>
              <a:ext cx="1887696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神态描写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2226024" y="1258106"/>
            <a:ext cx="156686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语言描写</a:t>
            </a:r>
            <a:endParaRPr lang="zh-CN" altLang="en-US" sz="2400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1321" y="1810003"/>
            <a:ext cx="4536271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妈妈轻轻地摸了摸我的额头，心疼地说：“</a:t>
            </a:r>
            <a:r>
              <a:rPr lang="zh-CN" altLang="en-US" sz="2100" dirty="0">
                <a:solidFill>
                  <a:srgbClr val="00B050"/>
                </a:solidFill>
                <a:cs typeface="+mn-ea"/>
                <a:sym typeface="+mn-lt"/>
              </a:rPr>
              <a:t>瞧你，这两天人都瘦了，以后可得注意保暖，不能再感冒了！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916336" y="3717217"/>
            <a:ext cx="4186238" cy="697706"/>
            <a:chOff x="3323807" y="5301130"/>
            <a:chExt cx="5580388" cy="931192"/>
          </a:xfrm>
        </p:grpSpPr>
        <p:pic>
          <p:nvPicPr>
            <p:cNvPr id="2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23807" y="5301130"/>
              <a:ext cx="5580388" cy="93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3"/>
            <p:cNvSpPr txBox="1">
              <a:spLocks noChangeArrowheads="1"/>
            </p:cNvSpPr>
            <p:nvPr/>
          </p:nvSpPr>
          <p:spPr bwMode="auto">
            <a:xfrm>
              <a:off x="3764641" y="5474338"/>
              <a:ext cx="4759200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妈妈对“我”的关心和爱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30967" y="2135982"/>
            <a:ext cx="2271713" cy="300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722826" y="1239412"/>
            <a:ext cx="156686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动作描写</a:t>
            </a:r>
            <a:endParaRPr lang="zh-CN" altLang="en-US" sz="2400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6119" y="1838022"/>
            <a:ext cx="649250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       我向前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冲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了几步，有力地一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跳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，那矫健而倒立的身影在空中迅速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旋转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着，又迅速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落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入了水中。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307659" y="3441515"/>
            <a:ext cx="3281363" cy="697706"/>
            <a:chOff x="3323807" y="5301130"/>
            <a:chExt cx="4374304" cy="931192"/>
          </a:xfrm>
        </p:grpSpPr>
        <p:pic>
          <p:nvPicPr>
            <p:cNvPr id="7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23807" y="5301130"/>
              <a:ext cx="4374304" cy="93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5"/>
            <p:cNvSpPr txBox="1">
              <a:spLocks noChangeArrowheads="1"/>
            </p:cNvSpPr>
            <p:nvPr/>
          </p:nvSpPr>
          <p:spPr bwMode="auto">
            <a:xfrm>
              <a:off x="3764640" y="5474338"/>
              <a:ext cx="3528488" cy="616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说明动作敏捷迅速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665366" y="3154497"/>
            <a:ext cx="1327025" cy="1525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858699" y="1436920"/>
            <a:ext cx="156686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神态描写</a:t>
            </a:r>
            <a:endParaRPr lang="zh-CN" altLang="en-US" sz="2400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769" y="2140506"/>
            <a:ext cx="4792784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神态描写专指脸部表情，描写时要用表示表情、神态的词语，例如哭丧着脸，专注的神情等。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86257" y="1218353"/>
            <a:ext cx="1384636" cy="10918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DF8FF"/>
              </a:clrFrom>
              <a:clrTo>
                <a:srgbClr val="FDF8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96212" y="3363532"/>
            <a:ext cx="1368037" cy="131781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1096" y="1410218"/>
            <a:ext cx="6601807" cy="4570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怎样才能让别人对你的性格、爱好产生深刻的印象呢？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80360" y="2674293"/>
            <a:ext cx="5173900" cy="1530679"/>
            <a:chOff x="887812" y="3534480"/>
            <a:chExt cx="6898533" cy="204090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87812" y="3534480"/>
              <a:ext cx="6898533" cy="204090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554076" y="4191060"/>
              <a:ext cx="5581014" cy="7140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通过一件具体的</a:t>
              </a:r>
              <a:r>
                <a:rPr lang="zh-CN" altLang="en-US" sz="2400" dirty="0">
                  <a:solidFill>
                    <a:srgbClr val="FF0000"/>
                  </a:solidFill>
                  <a:cs typeface="+mn-ea"/>
                  <a:sym typeface="+mn-lt"/>
                </a:rPr>
                <a:t>事例</a:t>
              </a:r>
              <a:r>
                <a:rPr lang="zh-CN" altLang="en-US" sz="2400" dirty="0">
                  <a:solidFill>
                    <a:prstClr val="black"/>
                  </a:solidFill>
                  <a:cs typeface="+mn-ea"/>
                  <a:sym typeface="+mn-lt"/>
                </a:rPr>
                <a:t>来体现。</a:t>
              </a:r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29825" y="928786"/>
            <a:ext cx="229314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我的‘自画像’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61144" y="2052747"/>
            <a:ext cx="291810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大家好，我是</a:t>
            </a:r>
            <a:r>
              <a:rPr lang="zh-CN" altLang="en-US" sz="2100" u="sng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       </a:t>
            </a: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51760" y="2662802"/>
            <a:ext cx="29469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我有</a:t>
            </a:r>
            <a:r>
              <a:rPr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长着（外貌描写）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18281" y="3336287"/>
            <a:ext cx="49859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性格（具体事例、动作、语言、神态等）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1420" y="3997563"/>
            <a:ext cx="763725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这就是（活泼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可爱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/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马虎等）的我，你们喜欢和我做朋友吗？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499" y="1372010"/>
            <a:ext cx="7104200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       我有一个圆圆的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脑袋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，高高的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个子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，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身材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很匀称。弯弯的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柳叶眉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下长着一对黑宝石似的大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眼睛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。一个上翘的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鼻子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，一张甜甜的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小嘴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，谁见了都说我是标准的“男神”。</a:t>
            </a:r>
            <a:endParaRPr lang="zh-CN" altLang="en-US" sz="21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7605943" y="2016951"/>
            <a:ext cx="907941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0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外貌</a:t>
            </a:r>
            <a:endParaRPr lang="zh-CN" altLang="en-US" sz="3000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449" y="3222294"/>
            <a:ext cx="7280306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      我有很多的爱好，比如：打球，骑自行车，玩游戏。我最喜欢看书，由于看书太入迷，有一次还把我害惨了。</a:t>
            </a:r>
            <a:endParaRPr lang="zh-CN" altLang="en-US" sz="21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课前导读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0577" y="1790733"/>
            <a:ext cx="3878035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你认识自己吗？了解自己吗？如果让你向别人介绍自己，你知道怎么描述自己吗？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29794" y="1955455"/>
            <a:ext cx="2658708" cy="218033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177" y="1140600"/>
            <a:ext cx="8080241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         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那天中午，回到家我就拿了本书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趴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在床上看。不知道过了多久妈妈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喊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我吃饭，我正看得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津津有味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，就说：“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马上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。”妈妈只好自己先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吃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了。我完全被书中的情节深深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吸引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住了，也不知又过了多久，妈妈又喊：“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别看了，快来吃饭。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”我关心着主人公的命运发展，想一口气看完，便装作没听见的样子继续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看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书。妈妈终于忍不住了，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冲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过来把我的课外书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扔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到一边，然后就用“狮吼功”把我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吼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了一顿。之后又用传达“圣旨”般的语气对我</a:t>
            </a:r>
            <a:r>
              <a:rPr lang="zh-CN" altLang="en-US" sz="1500" dirty="0">
                <a:solidFill>
                  <a:srgbClr val="00B050"/>
                </a:solidFill>
                <a:cs typeface="+mn-ea"/>
                <a:sym typeface="+mn-lt"/>
              </a:rPr>
              <a:t>说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：“</a:t>
            </a:r>
            <a:r>
              <a:rPr lang="zh-CN" altLang="en-US" sz="1500" dirty="0">
                <a:solidFill>
                  <a:srgbClr val="FF0000"/>
                </a:solidFill>
                <a:cs typeface="+mn-ea"/>
                <a:sym typeface="+mn-lt"/>
              </a:rPr>
              <a:t>快去吃饭。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”看着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满脸怒火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的妈妈，我只好</a:t>
            </a: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恋恋不舍</a:t>
            </a:r>
            <a:r>
              <a:rPr lang="zh-CN" altLang="en-US" sz="1500" dirty="0">
                <a:solidFill>
                  <a:prstClr val="black"/>
                </a:solidFill>
                <a:cs typeface="+mn-ea"/>
                <a:sym typeface="+mn-lt"/>
              </a:rPr>
              <a:t>地放下心爱的书。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294097" y="3680373"/>
            <a:ext cx="1726347" cy="741436"/>
            <a:chOff x="4530185" y="1257415"/>
            <a:chExt cx="2300258" cy="989175"/>
          </a:xfrm>
        </p:grpSpPr>
        <p:sp>
          <p:nvSpPr>
            <p:cNvPr id="9" name="椭圆 8"/>
            <p:cNvSpPr/>
            <p:nvPr/>
          </p:nvSpPr>
          <p:spPr>
            <a:xfrm>
              <a:off x="4530185" y="1257415"/>
              <a:ext cx="2300258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4713856" y="1291910"/>
              <a:ext cx="2116587" cy="95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具体事例</a:t>
              </a:r>
              <a:endPara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430523" y="3679664"/>
            <a:ext cx="1175147" cy="741436"/>
            <a:chOff x="4530185" y="1257415"/>
            <a:chExt cx="1565815" cy="989175"/>
          </a:xfrm>
        </p:grpSpPr>
        <p:sp>
          <p:nvSpPr>
            <p:cNvPr id="12" name="椭圆 11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语言</a:t>
              </a:r>
              <a:endPara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967407" y="3658940"/>
            <a:ext cx="1175147" cy="741436"/>
            <a:chOff x="4530185" y="1257415"/>
            <a:chExt cx="1565815" cy="989175"/>
          </a:xfrm>
        </p:grpSpPr>
        <p:sp>
          <p:nvSpPr>
            <p:cNvPr id="15" name="椭圆 14"/>
            <p:cNvSpPr/>
            <p:nvPr/>
          </p:nvSpPr>
          <p:spPr>
            <a:xfrm>
              <a:off x="4530185" y="1257415"/>
              <a:ext cx="1494425" cy="956248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0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神态</a:t>
              </a:r>
              <a:endPara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6523498" y="3644521"/>
            <a:ext cx="1175147" cy="741436"/>
            <a:chOff x="4530185" y="1257415"/>
            <a:chExt cx="1565815" cy="989175"/>
          </a:xfrm>
        </p:grpSpPr>
        <p:sp>
          <p:nvSpPr>
            <p:cNvPr id="18" name="椭圆 17"/>
            <p:cNvSpPr/>
            <p:nvPr/>
          </p:nvSpPr>
          <p:spPr>
            <a:xfrm>
              <a:off x="4530185" y="1257415"/>
              <a:ext cx="1494425" cy="95624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3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动作</a:t>
              </a:r>
              <a:endPara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290" y="1245409"/>
            <a:ext cx="7556797" cy="29777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       还有一次，我想上厕所，随手拿起一本课外书就进去了。我边上厕所边看书，几乎忘了时间。一下子在厕所里待了一个小时。妈妈说：“你快出来，我急死了。”我赶紧出来，可是此时，我的脚已经麻了，都站不起来了啊！</a:t>
            </a:r>
            <a:endParaRPr lang="en-US" altLang="zh-CN" sz="21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这就是我，一个爱看书的我</a:t>
            </a:r>
            <a:r>
              <a:rPr lang="zh-CN" altLang="en-US" sz="2100" dirty="0">
                <a:solidFill>
                  <a:srgbClr val="333333"/>
                </a:solidFill>
                <a:cs typeface="+mn-ea"/>
                <a:sym typeface="+mn-lt"/>
              </a:rPr>
              <a:t>。你们如果和我做朋友了，我还可以给你推荐几本好书哦！</a:t>
            </a:r>
            <a:endParaRPr lang="zh-CN" altLang="en-US" sz="21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52985" y="2539010"/>
            <a:ext cx="3600986" cy="7617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dirty="0">
                <a:solidFill>
                  <a:srgbClr val="0000FF"/>
                </a:solidFill>
                <a:cs typeface="+mn-ea"/>
                <a:sym typeface="+mn-lt"/>
              </a:rPr>
              <a:t>（第二个事例略写）</a:t>
            </a:r>
            <a:endParaRPr lang="zh-CN" altLang="en-US" sz="3000" dirty="0">
              <a:solidFill>
                <a:srgbClr val="0000F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6388" y="3713749"/>
            <a:ext cx="1677383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rgbClr val="0000FF"/>
                </a:solidFill>
                <a:cs typeface="+mn-ea"/>
                <a:sym typeface="+mn-lt"/>
              </a:rPr>
              <a:t>（结尾）</a:t>
            </a:r>
            <a:endParaRPr lang="zh-CN" altLang="en-US" sz="3000" dirty="0">
              <a:solidFill>
                <a:srgbClr val="0000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习作要求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23596" y="1082910"/>
            <a:ext cx="3705746" cy="1031953"/>
            <a:chOff x="839470" y="1832875"/>
            <a:chExt cx="4940995" cy="13759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1832875"/>
              <a:ext cx="4940995" cy="137593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881811" y="2270490"/>
              <a:ext cx="3477875" cy="640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明确自己向谁介绍？</a:t>
              </a:r>
              <a:endParaRPr lang="en-US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35402" y="2145036"/>
              <a:ext cx="663389" cy="6879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700" b="1" dirty="0">
                  <a:solidFill>
                    <a:srgbClr val="FF0000"/>
                  </a:solidFill>
                  <a:cs typeface="+mn-ea"/>
                  <a:sym typeface="+mn-lt"/>
                </a:rPr>
                <a:t>1</a:t>
              </a:r>
              <a:endParaRPr lang="zh-CN" altLang="en-US" sz="27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68750" y="2203665"/>
            <a:ext cx="5369495" cy="1031953"/>
            <a:chOff x="839470" y="1832875"/>
            <a:chExt cx="7159327" cy="137593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1832875"/>
              <a:ext cx="7159327" cy="1375937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517087" y="2287844"/>
              <a:ext cx="4914166" cy="640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你想让他了解你的哪些方面？</a:t>
              </a:r>
              <a:endParaRPr lang="en-US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308202" y="2162359"/>
              <a:ext cx="938858" cy="6879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700" b="1" dirty="0">
                  <a:solidFill>
                    <a:srgbClr val="FF0000"/>
                  </a:solidFill>
                  <a:cs typeface="+mn-ea"/>
                  <a:sym typeface="+mn-lt"/>
                </a:rPr>
                <a:t>2</a:t>
              </a:r>
              <a:endParaRPr lang="zh-CN" altLang="en-US" sz="27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03542" y="3327780"/>
            <a:ext cx="5369495" cy="1031953"/>
            <a:chOff x="839470" y="1832875"/>
            <a:chExt cx="7159327" cy="137593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839470" y="1832875"/>
              <a:ext cx="7159327" cy="1375937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2517087" y="2287844"/>
              <a:ext cx="5273239" cy="6401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通过具体事例表现自己的特点。</a:t>
              </a:r>
              <a:endParaRPr lang="en-US" altLang="zh-CN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308202" y="2162359"/>
              <a:ext cx="938858" cy="6879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altLang="zh-CN" sz="2700" b="1" dirty="0">
                  <a:solidFill>
                    <a:srgbClr val="FF0000"/>
                  </a:solidFill>
                  <a:cs typeface="+mn-ea"/>
                  <a:sym typeface="+mn-lt"/>
                </a:rPr>
                <a:t>3</a:t>
              </a:r>
              <a:endParaRPr lang="zh-CN" altLang="en-US" sz="27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0963" y="2135982"/>
            <a:ext cx="2271713" cy="300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习作要求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306" y="1651705"/>
            <a:ext cx="4145132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写完后，读给家人听，请他们说说哪些地方写得像，哪些地方不像，再根据他们的建议改一改。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43038" y="2135982"/>
            <a:ext cx="2271713" cy="30075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习作内容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2551" y="2102995"/>
            <a:ext cx="4738899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dist">
              <a:defRPr/>
            </a:pPr>
            <a:r>
              <a:rPr lang="en-US" altLang="zh-CN" sz="4500" b="1" dirty="0">
                <a:solidFill>
                  <a:srgbClr val="403836"/>
                </a:solidFill>
                <a:cs typeface="+mn-ea"/>
                <a:sym typeface="+mn-lt"/>
              </a:rPr>
              <a:t>《</a:t>
            </a:r>
            <a:r>
              <a:rPr lang="zh-CN" altLang="en-US" sz="4500" b="1" dirty="0">
                <a:solidFill>
                  <a:srgbClr val="403836"/>
                </a:solidFill>
                <a:cs typeface="+mn-ea"/>
                <a:sym typeface="+mn-lt"/>
              </a:rPr>
              <a:t>我的自画像</a:t>
            </a:r>
            <a:r>
              <a:rPr lang="en-US" altLang="zh-CN" sz="4500" b="1" dirty="0">
                <a:solidFill>
                  <a:srgbClr val="403836"/>
                </a:solidFill>
                <a:cs typeface="+mn-ea"/>
                <a:sym typeface="+mn-lt"/>
              </a:rPr>
              <a:t>》</a:t>
            </a:r>
            <a:endParaRPr lang="en-US" altLang="zh-CN" sz="4500" b="1" dirty="0">
              <a:solidFill>
                <a:srgbClr val="403836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5" name="组合 6"/>
          <p:cNvGrpSpPr/>
          <p:nvPr/>
        </p:nvGrpSpPr>
        <p:grpSpPr bwMode="auto">
          <a:xfrm>
            <a:off x="1018766" y="1593119"/>
            <a:ext cx="4239339" cy="504844"/>
            <a:chOff x="1595406" y="1571612"/>
            <a:chExt cx="5652491" cy="673129"/>
          </a:xfrm>
        </p:grpSpPr>
        <p:sp>
          <p:nvSpPr>
            <p:cNvPr id="6" name="矩形 5"/>
            <p:cNvSpPr/>
            <p:nvPr/>
          </p:nvSpPr>
          <p:spPr>
            <a:xfrm>
              <a:off x="1595406" y="1571612"/>
              <a:ext cx="5590936" cy="673129"/>
            </a:xfrm>
            <a:prstGeom prst="rect">
              <a:avLst/>
            </a:prstGeom>
            <a:solidFill>
              <a:schemeClr val="bg1">
                <a:lumMod val="85000"/>
                <a:alpha val="76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4"/>
            <p:cNvSpPr txBox="1">
              <a:spLocks noChangeArrowheads="1"/>
            </p:cNvSpPr>
            <p:nvPr/>
          </p:nvSpPr>
          <p:spPr bwMode="auto">
            <a:xfrm>
              <a:off x="1666844" y="1625399"/>
              <a:ext cx="5581053" cy="615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“我的‘自画像’”是什么？</a:t>
              </a:r>
              <a:endParaRPr lang="zh-CN" alt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120295" y="2603044"/>
            <a:ext cx="4091645" cy="15234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我的‘自画像’就是向别人介绍自己，让别人更好地了解你，认识你，能够记住你。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9319" y="2097963"/>
            <a:ext cx="2271713" cy="300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73899" y="1441886"/>
            <a:ext cx="62686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我的‘自画像’应该怎样向别人介绍自己呢？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1937" y="2374803"/>
            <a:ext cx="4091539" cy="1731243"/>
          </a:xfrm>
          <a:prstGeom prst="rect">
            <a:avLst/>
          </a:prstGeom>
          <a:ln w="12700">
            <a:solidFill>
              <a:srgbClr val="0000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要写好自己，首先要把自己的基本面貌及基本情况交代清楚，让别人对你有一个基本的、较为完整的印象。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816878" y="2080813"/>
            <a:ext cx="1631102" cy="2609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04524" y="1597252"/>
            <a:ext cx="2588567" cy="795644"/>
            <a:chOff x="1409066" y="1842054"/>
            <a:chExt cx="3451422" cy="10608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9066" y="1842054"/>
              <a:ext cx="3451422" cy="1060858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600275" y="2242440"/>
              <a:ext cx="964366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00B050"/>
                  </a:solidFill>
                  <a:cs typeface="+mn-ea"/>
                  <a:sym typeface="+mn-lt"/>
                </a:rPr>
                <a:t>外貌</a:t>
              </a:r>
              <a:endParaRPr lang="zh-CN" altLang="en-US" sz="2100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flipH="1">
            <a:off x="5337279" y="1478977"/>
            <a:ext cx="2398057" cy="795644"/>
            <a:chOff x="1409066" y="1842054"/>
            <a:chExt cx="3451422" cy="106085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9066" y="1842054"/>
              <a:ext cx="3451422" cy="106085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666351" y="2242440"/>
              <a:ext cx="104097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00B050"/>
                  </a:solidFill>
                  <a:cs typeface="+mn-ea"/>
                  <a:sym typeface="+mn-lt"/>
                </a:rPr>
                <a:t>性格</a:t>
              </a:r>
              <a:endParaRPr lang="zh-CN" altLang="en-US" sz="2100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59732" y="3031281"/>
            <a:ext cx="2588567" cy="795644"/>
            <a:chOff x="1409066" y="1842054"/>
            <a:chExt cx="3451422" cy="106085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9066" y="1842054"/>
              <a:ext cx="3451422" cy="106085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797494" y="2242440"/>
              <a:ext cx="964366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00B050"/>
                  </a:solidFill>
                  <a:cs typeface="+mn-ea"/>
                  <a:sym typeface="+mn-lt"/>
                </a:rPr>
                <a:t>爱好</a:t>
              </a:r>
              <a:endParaRPr lang="zh-CN" altLang="en-US" sz="2100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4770883" y="3115021"/>
            <a:ext cx="2398057" cy="795644"/>
            <a:chOff x="1409066" y="1842054"/>
            <a:chExt cx="3451422" cy="106085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9066" y="1842054"/>
              <a:ext cx="3451422" cy="106085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705046" y="2242440"/>
              <a:ext cx="104097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rgbClr val="00B050"/>
                  </a:solidFill>
                  <a:cs typeface="+mn-ea"/>
                  <a:sym typeface="+mn-lt"/>
                </a:rPr>
                <a:t>特长</a:t>
              </a:r>
              <a:endParaRPr lang="zh-CN" altLang="en-US" sz="2100" dirty="0">
                <a:solidFill>
                  <a:srgbClr val="00B05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040082" y="1504335"/>
            <a:ext cx="369212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、你的外貌有什么特点？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040082" y="2506565"/>
            <a:ext cx="673893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、你的主要性格特点是什么？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1040082" y="3693892"/>
            <a:ext cx="673893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、你最大的爱好和特长是什么？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79319" y="2097963"/>
            <a:ext cx="2271713" cy="3007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733" y="1144567"/>
            <a:ext cx="1520039" cy="728123"/>
            <a:chOff x="465470" y="2059816"/>
            <a:chExt cx="2026718" cy="9708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5470" y="2059816"/>
              <a:ext cx="2026718" cy="9708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63773" y="2266963"/>
              <a:ext cx="18876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rgbClr val="FFFF00"/>
                  </a:solidFill>
                  <a:cs typeface="+mn-ea"/>
                  <a:sym typeface="+mn-lt"/>
                </a:rPr>
                <a:t>外貌描写</a:t>
              </a:r>
              <a:endParaRPr lang="zh-CN" altLang="en-US" sz="2400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1362790" y="2056135"/>
            <a:ext cx="1175147" cy="741480"/>
            <a:chOff x="4530185" y="1257415"/>
            <a:chExt cx="1565815" cy="987592"/>
          </a:xfrm>
        </p:grpSpPr>
        <p:sp>
          <p:nvSpPr>
            <p:cNvPr id="11" name="椭圆 10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五官</a:t>
              </a:r>
              <a:endParaRPr lang="zh-CN" altLang="en-US" sz="27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080986" y="2318178"/>
            <a:ext cx="1175147" cy="741480"/>
            <a:chOff x="4530185" y="1257415"/>
            <a:chExt cx="1565815" cy="987592"/>
          </a:xfrm>
        </p:grpSpPr>
        <p:sp>
          <p:nvSpPr>
            <p:cNvPr id="14" name="椭圆 13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体型</a:t>
              </a:r>
              <a:endParaRPr lang="zh-CN" altLang="en-US" sz="27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6591001" y="1904691"/>
            <a:ext cx="1175147" cy="741480"/>
            <a:chOff x="4530185" y="1257415"/>
            <a:chExt cx="1565815" cy="987592"/>
          </a:xfrm>
        </p:grpSpPr>
        <p:sp>
          <p:nvSpPr>
            <p:cNvPr id="20" name="椭圆 19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1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神态</a:t>
              </a:r>
              <a:endParaRPr lang="zh-CN" altLang="en-US" sz="27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2157592" y="3825025"/>
            <a:ext cx="1175147" cy="741480"/>
            <a:chOff x="4530185" y="1257415"/>
            <a:chExt cx="1565815" cy="987592"/>
          </a:xfrm>
        </p:grpSpPr>
        <p:sp>
          <p:nvSpPr>
            <p:cNvPr id="23" name="椭圆 22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1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27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服饰</a:t>
              </a:r>
              <a:endParaRPr lang="zh-CN" altLang="en-US" sz="27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286167" y="3718587"/>
            <a:ext cx="1175147" cy="741480"/>
            <a:chOff x="4530185" y="1257415"/>
            <a:chExt cx="1565815" cy="987592"/>
          </a:xfrm>
        </p:grpSpPr>
        <p:sp>
          <p:nvSpPr>
            <p:cNvPr id="26" name="椭圆 25"/>
            <p:cNvSpPr/>
            <p:nvPr/>
          </p:nvSpPr>
          <p:spPr>
            <a:xfrm>
              <a:off x="4530185" y="1257415"/>
              <a:ext cx="1494426" cy="9562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17"/>
            <p:cNvSpPr txBox="1">
              <a:spLocks noChangeArrowheads="1"/>
            </p:cNvSpPr>
            <p:nvPr/>
          </p:nvSpPr>
          <p:spPr bwMode="auto">
            <a:xfrm>
              <a:off x="4713855" y="1291910"/>
              <a:ext cx="1382145" cy="95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7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27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499" y="250336"/>
            <a:ext cx="309372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习作指导</a:t>
            </a:r>
            <a:endParaRPr lang="zh-CN" altLang="en-US" sz="2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3761" y="924088"/>
            <a:ext cx="800491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我，一张苹果般的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圆脸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蛋上镶嵌着一双水灵灵的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大眼睛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，高挺的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鼻梁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下面是一张能说会道的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嘴巴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，一头乌黑的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秀发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经常披散在肩后，显示出了我文静的性格。我爱穿白色的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连衣裙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，就像白雪公主一样</a:t>
            </a: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91415" y="3004758"/>
            <a:ext cx="6761171" cy="1532982"/>
            <a:chOff x="380116" y="3865675"/>
            <a:chExt cx="9014895" cy="204397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380116" y="3865675"/>
              <a:ext cx="9014895" cy="2043976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639853" y="4054243"/>
              <a:ext cx="8611722" cy="1674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     介绍自己的外貌时，不需要把你所有的特点都写出来。介绍时，只要把你最有特点、你认为最需要写的地方写出来就可以了，要抓住自己</a:t>
              </a:r>
              <a:r>
                <a:rPr lang="zh-CN" altLang="en-US" sz="2100" dirty="0">
                  <a:solidFill>
                    <a:srgbClr val="FF0000"/>
                  </a:solidFill>
                  <a:cs typeface="+mn-ea"/>
                  <a:sym typeface="+mn-lt"/>
                </a:rPr>
                <a:t>最突出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的点。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poam1ov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WPS 演示</Application>
  <PresentationFormat>全屏显示(16:9)</PresentationFormat>
  <Paragraphs>199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FandolFang R</vt:lpstr>
      <vt:lpstr>微软雅黑</vt:lpstr>
      <vt:lpstr>Calibri</vt:lpstr>
      <vt:lpstr>思源黑体 CN Regular</vt:lpstr>
      <vt:lpstr>黑体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37</cp:revision>
  <dcterms:created xsi:type="dcterms:W3CDTF">2020-08-04T18:58:00Z</dcterms:created>
  <dcterms:modified xsi:type="dcterms:W3CDTF">2022-06-03T03:03:21Z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