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29" r:id="rId3"/>
    <p:sldId id="328" r:id="rId4"/>
    <p:sldId id="319" r:id="rId5"/>
    <p:sldId id="327" r:id="rId6"/>
    <p:sldId id="298" r:id="rId7"/>
    <p:sldId id="330" r:id="rId8"/>
    <p:sldId id="299" r:id="rId9"/>
    <p:sldId id="331" r:id="rId10"/>
    <p:sldId id="318" r:id="rId11"/>
    <p:sldId id="332" r:id="rId12"/>
    <p:sldId id="320" r:id="rId13"/>
    <p:sldId id="333" r:id="rId14"/>
    <p:sldId id="321" r:id="rId15"/>
    <p:sldId id="334" r:id="rId16"/>
    <p:sldId id="326" r:id="rId17"/>
    <p:sldId id="335" r:id="rId18"/>
    <p:sldId id="322" r:id="rId19"/>
    <p:sldId id="336" r:id="rId20"/>
    <p:sldId id="346" r:id="rId21"/>
    <p:sldId id="34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1248"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5715" y="-22860"/>
            <a:ext cx="12274550" cy="690308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cxnSp>
        <p:nvCxnSpPr>
          <p:cNvPr id="4" name="直接连接符 3"/>
          <p:cNvCxnSpPr/>
          <p:nvPr/>
        </p:nvCxnSpPr>
        <p:spPr>
          <a:xfrm flipV="1">
            <a:off x="1798320" y="4909185"/>
            <a:ext cx="3978910" cy="615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105025" y="4137660"/>
            <a:ext cx="4578350" cy="706755"/>
          </a:xfrm>
          <a:prstGeom prst="rect">
            <a:avLst/>
          </a:prstGeom>
          <a:noFill/>
        </p:spPr>
        <p:txBody>
          <a:bodyPr wrap="square" rtlCol="0">
            <a:spAutoFit/>
          </a:bodyPr>
          <a:lstStyle/>
          <a:p>
            <a:r>
              <a:rPr lang="zh-CN" altLang="en-US" sz="4000" b="1" dirty="0">
                <a:latin typeface="黑体" panose="02010609060101010101" pitchFamily="49" charset="-122"/>
                <a:ea typeface="黑体" panose="02010609060101010101" pitchFamily="49" charset="-122"/>
              </a:rPr>
              <a:t>走进小说天地</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文本框 2"/>
          <p:cNvSpPr txBox="1"/>
          <p:nvPr/>
        </p:nvSpPr>
        <p:spPr>
          <a:xfrm>
            <a:off x="4675823" y="954405"/>
            <a:ext cx="4854575" cy="2306955"/>
          </a:xfrm>
          <a:prstGeom prst="rect">
            <a:avLst/>
          </a:prstGeom>
          <a:noFill/>
          <a:ln w="9525">
            <a:noFill/>
          </a:ln>
        </p:spPr>
        <p:txBody>
          <a:bodyPr>
            <a:spAutoFit/>
          </a:bodyPr>
          <a:lstStyle/>
          <a:p>
            <a:pPr eaLnBrk="1" hangingPunct="1">
              <a:lnSpc>
                <a:spcPct val="150000"/>
              </a:lnSpc>
              <a:buClr>
                <a:srgbClr val="B7DEE8"/>
              </a:buClr>
              <a:buFont typeface="Wingdings" panose="05000000000000000000" pitchFamily="2" charset="2"/>
              <a:buNone/>
            </a:pP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贾宝玉：</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叛逆，行为“偏僻而乖张”，封建社会的叛逆者，鄙视功名利禄。</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2" name="图片 1"/>
          <p:cNvPicPr>
            <a:picLocks noChangeAspect="1"/>
          </p:cNvPicPr>
          <p:nvPr/>
        </p:nvPicPr>
        <p:blipFill>
          <a:blip r:embed="rId3" cstate="print"/>
          <a:stretch>
            <a:fillRect/>
          </a:stretch>
        </p:blipFill>
        <p:spPr>
          <a:xfrm>
            <a:off x="1391285" y="595630"/>
            <a:ext cx="3048000" cy="3025775"/>
          </a:xfrm>
          <a:prstGeom prst="rect">
            <a:avLst/>
          </a:prstGeom>
          <a:noFill/>
          <a:ln w="9525">
            <a:noFill/>
          </a:ln>
        </p:spPr>
      </p:pic>
      <p:sp>
        <p:nvSpPr>
          <p:cNvPr id="5" name="文本框 2"/>
          <p:cNvSpPr txBox="1"/>
          <p:nvPr/>
        </p:nvSpPr>
        <p:spPr>
          <a:xfrm>
            <a:off x="1597660" y="3810318"/>
            <a:ext cx="7932738" cy="2011362"/>
          </a:xfrm>
          <a:prstGeom prst="rect">
            <a:avLst/>
          </a:prstGeom>
          <a:noFill/>
          <a:ln w="9525">
            <a:noFill/>
          </a:ln>
        </p:spPr>
        <p:txBody>
          <a:bodyPr>
            <a:spAutoFit/>
          </a:bodyPr>
          <a:lstStyle/>
          <a:p>
            <a:pPr eaLnBrk="1" hangingPunct="1">
              <a:lnSpc>
                <a:spcPct val="130000"/>
              </a:lnSpc>
              <a:buClr>
                <a:srgbClr val="B7DEE8"/>
              </a:buClr>
              <a:buFont typeface="Wingdings" panose="05000000000000000000" pitchFamily="2" charset="2"/>
              <a:buNone/>
            </a:pP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林黛玉：</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才华横溢而性格孤傲、多愁善感。“可叹停机德，堪怜咏絮才。玉带林中挂，金簪雪里埋”则是她的写照。</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2530"/>
                                        </p:tgtEl>
                                        <p:attrNameLst>
                                          <p:attrName>style.visibility</p:attrName>
                                        </p:attrNameLst>
                                      </p:cBhvr>
                                      <p:to>
                                        <p:strVal val="visible"/>
                                      </p:to>
                                    </p:set>
                                    <p:anim calcmode="lin" valueType="num">
                                      <p:cBhvr additive="base">
                                        <p:cTn id="12" dur="500" fill="hold"/>
                                        <p:tgtEl>
                                          <p:spTgt spid="22530"/>
                                        </p:tgtEl>
                                        <p:attrNameLst>
                                          <p:attrName>ppt_x</p:attrName>
                                        </p:attrNameLst>
                                      </p:cBhvr>
                                      <p:tavLst>
                                        <p:tav tm="0">
                                          <p:val>
                                            <p:strVal val="1+#ppt_w/2"/>
                                          </p:val>
                                        </p:tav>
                                        <p:tav tm="100000">
                                          <p:val>
                                            <p:strVal val="#ppt_x"/>
                                          </p:val>
                                        </p:tav>
                                      </p:tavLst>
                                    </p:anim>
                                    <p:anim calcmode="lin" valueType="num">
                                      <p:cBhvr additive="base">
                                        <p:cTn id="13"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24578" name="图片 1"/>
          <p:cNvPicPr>
            <a:picLocks noChangeAspect="1"/>
          </p:cNvPicPr>
          <p:nvPr/>
        </p:nvPicPr>
        <p:blipFill>
          <a:blip r:embed="rId3" cstate="print"/>
          <a:srcRect t="5144" b="5106"/>
          <a:stretch>
            <a:fillRect/>
          </a:stretch>
        </p:blipFill>
        <p:spPr>
          <a:xfrm>
            <a:off x="3021965" y="754698"/>
            <a:ext cx="5313363" cy="4986337"/>
          </a:xfrm>
          <a:prstGeom prst="rect">
            <a:avLst/>
          </a:prstGeom>
          <a:noFill/>
          <a:ln w="9525">
            <a:noFill/>
          </a:ln>
        </p:spPr>
      </p:pic>
      <p:sp>
        <p:nvSpPr>
          <p:cNvPr id="5" name="文本框 1"/>
          <p:cNvSpPr txBox="1"/>
          <p:nvPr/>
        </p:nvSpPr>
        <p:spPr>
          <a:xfrm>
            <a:off x="3422015" y="1451610"/>
            <a:ext cx="4514850" cy="645160"/>
          </a:xfrm>
          <a:prstGeom prst="rect">
            <a:avLst/>
          </a:prstGeom>
          <a:noFill/>
          <a:ln w="12700">
            <a:noFill/>
          </a:ln>
        </p:spPr>
        <p:txBody>
          <a:bodyPr>
            <a:spAutoFit/>
          </a:bodyPr>
          <a:lstStyle/>
          <a:p>
            <a:pPr algn="ctr" eaLnBrk="1" hangingPunct="1">
              <a:buFont typeface="Arial" panose="020B0604020202020204" pitchFamily="34" charset="0"/>
              <a:buNone/>
            </a:pPr>
            <a:r>
              <a:rPr lang="zh-CN" altLang="en-US" sz="3600" b="1" dirty="0">
                <a:solidFill>
                  <a:srgbClr val="000000"/>
                </a:solidFill>
                <a:latin typeface="楷体" panose="02010609060101010101" charset="-122"/>
                <a:ea typeface="楷体" panose="02010609060101010101" charset="-122"/>
                <a:sym typeface="宋体" panose="02010600030101010101" pitchFamily="2" charset="-122"/>
              </a:rPr>
              <a:t>展开想象的翅膀</a:t>
            </a:r>
            <a:endParaRPr lang="zh-CN" altLang="en-US" sz="3600" b="1" dirty="0">
              <a:solidFill>
                <a:srgbClr val="00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6626" name="文本框 1"/>
          <p:cNvSpPr txBox="1"/>
          <p:nvPr/>
        </p:nvSpPr>
        <p:spPr>
          <a:xfrm>
            <a:off x="2301240" y="908050"/>
            <a:ext cx="7893050" cy="4015105"/>
          </a:xfrm>
          <a:prstGeom prst="rect">
            <a:avLst/>
          </a:prstGeom>
          <a:noFill/>
          <a:ln w="9525">
            <a:noFill/>
          </a:ln>
        </p:spPr>
        <p:txBody>
          <a:bodyPr>
            <a:spAutoFit/>
          </a:bodyPr>
          <a:lstStyle/>
          <a:p>
            <a:pPr eaLnBrk="1" hangingPunct="1">
              <a:lnSpc>
                <a:spcPct val="17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1.</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重新设计人物命运。</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7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2.</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为小说续写故事。</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7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3.</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穿越时空的对话。</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7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4.</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寻找你周围生活中的小说素材，进行虚构、演绎，编一个故事，尝试着写一篇小小说。</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7650" name="文本框 1"/>
          <p:cNvSpPr txBox="1"/>
          <p:nvPr/>
        </p:nvSpPr>
        <p:spPr>
          <a:xfrm>
            <a:off x="3395980" y="446723"/>
            <a:ext cx="5400675" cy="583565"/>
          </a:xfrm>
          <a:prstGeom prst="rect">
            <a:avLst/>
          </a:prstGeom>
          <a:noFill/>
          <a:ln w="9525">
            <a:noFill/>
          </a:ln>
        </p:spPr>
        <p:txBody>
          <a:bodyPr>
            <a:spAutoFit/>
          </a:bodyPr>
          <a:lstStyle/>
          <a:p>
            <a:pPr eaLnBrk="1" hangingPunct="1">
              <a:buFont typeface="Arial" panose="020B0604020202020204" pitchFamily="34" charset="0"/>
              <a:buNone/>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续写</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我的叔叔于勒</a:t>
            </a:r>
            <a:r>
              <a:rPr lang="en-US" altLang="zh-CN" sz="3200" b="1" dirty="0">
                <a:solidFill>
                  <a:srgbClr val="FF0000"/>
                </a:solidFill>
                <a:latin typeface="黑体" panose="02010609060101010101" pitchFamily="49" charset="-122"/>
                <a:ea typeface="黑体" panose="02010609060101010101" pitchFamily="49" charset="-122"/>
              </a:rPr>
              <a:t>》</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1721485" y="1030288"/>
            <a:ext cx="8318500" cy="5162550"/>
          </a:xfrm>
          <a:prstGeom prst="rect">
            <a:avLst/>
          </a:prstGeom>
        </p:spPr>
        <p:txBody>
          <a:bodyPr>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我们回来的时候改乘圣玛洛船，以免再遇见他。</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天空乌云密布，好像马上大雨就要来临。母亲一边清点着钱包里所剩不多的的钱币，一边愤恨的对父亲骂道：“都是你那流氓弟弟，害得我们还要改乘圣玛洛这艘贵的要命的船，你看看你看看，就这么点钱了，气死我了！”父亲跟着骂了几声，说道：“我们出去走走吧，就当是破财消灾吧，唉！”说罢便走到甲板上。</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 name="矩形 2"/>
          <p:cNvSpPr/>
          <p:nvPr/>
        </p:nvSpPr>
        <p:spPr>
          <a:xfrm>
            <a:off x="1950403" y="799148"/>
            <a:ext cx="8208963" cy="4615815"/>
          </a:xfrm>
          <a:prstGeom prst="rect">
            <a:avLst/>
          </a:prstGeom>
        </p:spPr>
        <p:txBody>
          <a:bodyPr>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甲板上吹来阵阵冷风，父母亲不自觉的将身子往衣服里缩了缩。突然一个穿着一身黑西装戴红色领带的绅士似的人映入了我们的眼帘。再看看他那和蔼的脸，怎么与我那位可怜的卖牡蛎的叔叔的脸如此相似？回头看看父母亲，他们眼睛瞪得和灯泡那么大，嘴巴张成“</a:t>
            </a:r>
            <a:r>
              <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O</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”字型，脸煞白煞白的，浑身不停地抖动着。仿佛见到鬼一般。</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 name="矩形 7"/>
          <p:cNvSpPr/>
          <p:nvPr/>
        </p:nvSpPr>
        <p:spPr>
          <a:xfrm>
            <a:off x="1911985" y="688975"/>
            <a:ext cx="8109585" cy="5128895"/>
          </a:xfrm>
          <a:prstGeom prst="rect">
            <a:avLst/>
          </a:prstGeom>
        </p:spPr>
        <p:txBody>
          <a:bodyPr wrap="square">
            <a:spAutoFit/>
          </a:bodyPr>
          <a:lstStyle/>
          <a:p>
            <a:pPr marL="0" marR="0" lvl="0" indent="720090" algn="just" defTabSz="914400" rtl="0" eaLnBrk="1" fontAlgn="base" latinLnBrk="0" hangingPunct="1">
              <a:lnSpc>
                <a:spcPct val="13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这时，那个长相酷似于勒的绅士向我们走来惊喜的说：“哥嫂，我是于勒啊，见到你们真是太高兴了！”</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720090" algn="just" defTabSz="914400" rtl="0" eaLnBrk="1" fontAlgn="base" latinLnBrk="0" hangingPunct="1">
              <a:lnSpc>
                <a:spcPct val="13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父亲带着颤音说：“你……你……你真是于勒？！”绅士笑了笑说：“哥哥不认得我了？我是于勒啊！货真价实的。”</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720090" algn="just" defTabSz="914400" rtl="0" eaLnBrk="1" fontAlgn="base" latinLnBrk="0" hangingPunct="1">
              <a:lnSpc>
                <a:spcPct val="13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“怎么可能？你怎么可能……”母亲喃喃的说。</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720090" algn="just" defTabSz="914400" rtl="0" eaLnBrk="1" fontAlgn="base" latinLnBrk="0" hangingPunct="1">
              <a:lnSpc>
                <a:spcPct val="13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于勒叔叔拍了拍母亲的肩说道：“嫂子，</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是不相信吗？</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”随后叔叔把他的经历告诉我们。</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 name="矩形 2"/>
          <p:cNvSpPr/>
          <p:nvPr/>
        </p:nvSpPr>
        <p:spPr>
          <a:xfrm>
            <a:off x="2190115" y="980758"/>
            <a:ext cx="7442200" cy="4138613"/>
          </a:xfrm>
          <a:prstGeom prst="rect">
            <a:avLst/>
          </a:prstGeom>
        </p:spPr>
        <p:txBody>
          <a:bodyPr wrap="square">
            <a:spAutoFit/>
          </a:bodyPr>
          <a:lstStyle/>
          <a:p>
            <a:pPr marL="0" marR="0" lvl="0" indent="72009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原来当年父亲收到第一封信时，叔叔确实赚了点钱，可是又败掉了。变得一无所有，叔叔害怕回到家父母亲会责怪他便写了第二封信。后来叔叔便</a:t>
            </a:r>
            <a:r>
              <a:rPr kumimoji="0" lang="zh-CN" altLang="en-US"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以</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卖牡蛎为生，凭着头脑与运气竟将牡蛎生意越</a:t>
            </a:r>
            <a:r>
              <a:rPr kumimoji="0" lang="zh-CN" altLang="en-US"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做</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越大，成了远近闻名的牡蛎王。</a:t>
            </a:r>
            <a:endParaRPr kumimoji="0" lang="zh-CN" altLang="en-US"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4" name="矩形 3"/>
          <p:cNvSpPr/>
          <p:nvPr/>
        </p:nvSpPr>
        <p:spPr>
          <a:xfrm>
            <a:off x="1854835" y="739140"/>
            <a:ext cx="8064500" cy="5162550"/>
          </a:xfrm>
          <a:prstGeom prst="rect">
            <a:avLst/>
          </a:prstGeom>
        </p:spPr>
        <p:txBody>
          <a:bodyPr wrap="square">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叔叔像是不经意</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地</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说道：“我有时也会亲自到船上卖牡蛎，前些天我还在一艘去哲尔赛岛的船上卖过牡蛎呢，你们有坐过那艘船吗？不知道认出</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了</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我没。”说完笑了几声，一双深不可测的眼珠炯炯有神。父母亲的脸显得更白了。我正要回答叔叔的问题，突然父亲把我扯开，艰难的笑着回答：“我们没坐过那艘船，也没看见亲爱的弟弟你，要是看见了怎么会不叫你呢。”父亲干笑了几声。</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3" name="矩形 2"/>
          <p:cNvSpPr/>
          <p:nvPr/>
        </p:nvSpPr>
        <p:spPr>
          <a:xfrm>
            <a:off x="2048828" y="992188"/>
            <a:ext cx="7991475" cy="4516438"/>
          </a:xfrm>
          <a:prstGeom prst="rect">
            <a:avLst/>
          </a:prstGeom>
        </p:spPr>
        <p:txBody>
          <a:bodyPr wrap="square">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突然，叔叔那和蔼的脸不见了，取而代之的是一张悲凉的脸一阵凄苦的笑声。</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“菲利普，你可真能装啊。在船上你明明就看见我了，看见那么落魄的我，你怕我回去拖累你们是不是？哈哈哈哈。”又是一阵刺耳的笑声。</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“你……怎么回事……？”父亲被突如其来的变故吓得不轻。</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4" name="矩形 3"/>
          <p:cNvSpPr/>
          <p:nvPr/>
        </p:nvSpPr>
        <p:spPr>
          <a:xfrm>
            <a:off x="1854835" y="908368"/>
            <a:ext cx="8064500" cy="3868738"/>
          </a:xfrm>
          <a:prstGeom prst="rect">
            <a:avLst/>
          </a:prstGeom>
        </p:spPr>
        <p:txBody>
          <a:bodyPr wrap="square">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“怎么回事？好啊！我告诉你。我就是故意落魄的出现在你们面前，还让船长告诉你我是个穷鬼，想看看你们会怎么对我。结果呢？</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你们</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想尽一切办法远离我，难道在你们眼里毫无亲情可言？难道你们的世界里就只剩下</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了</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金钱？”叔叔咆哮道。</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 </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父母亲的脸一阵红一阵白。</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13314" name="文本框 1"/>
          <p:cNvSpPr txBox="1"/>
          <p:nvPr/>
        </p:nvSpPr>
        <p:spPr>
          <a:xfrm>
            <a:off x="1983740" y="717233"/>
            <a:ext cx="8207375" cy="5262245"/>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zh-CN" altLang="zh-CN" sz="3200" b="1" dirty="0">
                <a:solidFill>
                  <a:srgbClr val="FF0000"/>
                </a:solidFill>
                <a:latin typeface="楷体" panose="02010609060101010101" charset="-122"/>
                <a:ea typeface="楷体" panose="02010609060101010101" charset="-122"/>
                <a:cs typeface="楷体" panose="02010609060101010101" charset="-122"/>
              </a:rPr>
              <a:t>【小说】</a:t>
            </a:r>
            <a:r>
              <a:rPr lang="zh-CN" altLang="zh-CN" sz="3200" b="1" dirty="0">
                <a:latin typeface="楷体" panose="02010609060101010101" charset="-122"/>
                <a:ea typeface="楷体" panose="02010609060101010101" charset="-122"/>
                <a:cs typeface="楷体" panose="02010609060101010101" charset="-122"/>
              </a:rPr>
              <a:t>以刻画</a:t>
            </a:r>
            <a:r>
              <a:rPr lang="zh-CN" altLang="zh-CN" sz="3200" b="1" dirty="0">
                <a:solidFill>
                  <a:srgbClr val="0000FF"/>
                </a:solidFill>
                <a:latin typeface="楷体" panose="02010609060101010101" charset="-122"/>
                <a:ea typeface="楷体" panose="02010609060101010101" charset="-122"/>
                <a:cs typeface="楷体" panose="02010609060101010101" charset="-122"/>
              </a:rPr>
              <a:t>人物形象</a:t>
            </a:r>
            <a:r>
              <a:rPr lang="zh-CN" altLang="zh-CN" sz="3200" b="1" dirty="0">
                <a:latin typeface="楷体" panose="02010609060101010101" charset="-122"/>
                <a:ea typeface="楷体" panose="02010609060101010101" charset="-122"/>
                <a:cs typeface="楷体" panose="02010609060101010101" charset="-122"/>
              </a:rPr>
              <a:t>为中心，通过完整的</a:t>
            </a:r>
            <a:r>
              <a:rPr lang="zh-CN" altLang="zh-CN" sz="3200" b="1" dirty="0">
                <a:solidFill>
                  <a:srgbClr val="0000FF"/>
                </a:solidFill>
                <a:latin typeface="楷体" panose="02010609060101010101" charset="-122"/>
                <a:ea typeface="楷体" panose="02010609060101010101" charset="-122"/>
                <a:cs typeface="楷体" panose="02010609060101010101" charset="-122"/>
              </a:rPr>
              <a:t>故事情节</a:t>
            </a:r>
            <a:r>
              <a:rPr lang="zh-CN" altLang="zh-CN" sz="3200" b="1" dirty="0">
                <a:latin typeface="楷体" panose="02010609060101010101" charset="-122"/>
                <a:ea typeface="楷体" panose="02010609060101010101" charset="-122"/>
                <a:cs typeface="楷体" panose="02010609060101010101" charset="-122"/>
              </a:rPr>
              <a:t>和</a:t>
            </a:r>
            <a:r>
              <a:rPr lang="zh-CN" altLang="zh-CN" sz="3200" b="1" dirty="0">
                <a:solidFill>
                  <a:srgbClr val="0000FF"/>
                </a:solidFill>
                <a:latin typeface="楷体" panose="02010609060101010101" charset="-122"/>
                <a:ea typeface="楷体" panose="02010609060101010101" charset="-122"/>
                <a:cs typeface="楷体" panose="02010609060101010101" charset="-122"/>
              </a:rPr>
              <a:t>环境描写</a:t>
            </a:r>
            <a:r>
              <a:rPr lang="zh-CN" altLang="zh-CN" sz="3200" b="1" dirty="0">
                <a:latin typeface="楷体" panose="02010609060101010101" charset="-122"/>
                <a:ea typeface="楷体" panose="02010609060101010101" charset="-122"/>
                <a:cs typeface="楷体" panose="02010609060101010101" charset="-122"/>
              </a:rPr>
              <a:t>来反映社会生活的文学体裁。</a:t>
            </a:r>
            <a:endParaRPr lang="zh-CN" altLang="zh-CN" sz="3200" b="1" dirty="0">
              <a:latin typeface="楷体" panose="02010609060101010101" charset="-122"/>
              <a:ea typeface="楷体" panose="02010609060101010101" charset="-122"/>
              <a:cs typeface="楷体" panose="02010609060101010101" charset="-122"/>
            </a:endParaRPr>
          </a:p>
          <a:p>
            <a:pPr eaLnBrk="1" hangingPunct="1">
              <a:lnSpc>
                <a:spcPct val="150000"/>
              </a:lnSpc>
              <a:buFont typeface="Arial" panose="020B0604020202020204" pitchFamily="34" charset="0"/>
              <a:buNone/>
            </a:pPr>
            <a:r>
              <a:rPr lang="zh-CN" altLang="zh-CN" sz="3200" b="1" dirty="0">
                <a:latin typeface="楷体" panose="02010609060101010101" charset="-122"/>
                <a:ea typeface="楷体" panose="02010609060101010101" charset="-122"/>
                <a:cs typeface="楷体" panose="02010609060101010101" charset="-122"/>
              </a:rPr>
              <a:t>    人物、情节、环境是小说的三要素。情节一般包括开端、发展、高潮、结局四部分，有的包括序幕、尾声。环境包括自然环境和社会环境。</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4" name="矩形 3"/>
          <p:cNvSpPr/>
          <p:nvPr/>
        </p:nvSpPr>
        <p:spPr>
          <a:xfrm>
            <a:off x="1627188" y="512128"/>
            <a:ext cx="8532813" cy="5162550"/>
          </a:xfrm>
          <a:prstGeom prst="rect">
            <a:avLst/>
          </a:prstGeom>
        </p:spPr>
        <p:txBody>
          <a:bodyPr wrap="square">
            <a:spAutoFit/>
          </a:bodyPr>
          <a:lstStyle/>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叔叔将一个小皮箱递给父亲：“这里面是当初我占用你的那部分财产，现在还给你。还有以后每年我会寄教育费用给若瑟夫，他是个好孩子，其它的你们一个子儿都没想得到。”说完便摸了摸我的头转身离去。留下惊呆了的父母亲在原地。</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叔叔的背影越变越小，冷风中带着一丝孤独，最终在拐角处消失不见。</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雨珠噼噼啪啪的落下，一遍又一遍的冲刷着甲板。</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14338" name="文本框 1"/>
          <p:cNvSpPr txBox="1"/>
          <p:nvPr/>
        </p:nvSpPr>
        <p:spPr>
          <a:xfrm>
            <a:off x="1849755" y="602615"/>
            <a:ext cx="8270875" cy="5262245"/>
          </a:xfrm>
          <a:prstGeom prst="rect">
            <a:avLst/>
          </a:prstGeom>
          <a:noFill/>
          <a:ln w="9525">
            <a:noFill/>
          </a:ln>
        </p:spPr>
        <p:txBody>
          <a:bodyPr>
            <a:spAutoFit/>
          </a:bodyPr>
          <a:lstStyle/>
          <a:p>
            <a:pPr marL="457200" indent="-457200" eaLnBrk="1" hangingPunct="1">
              <a:lnSpc>
                <a:spcPct val="150000"/>
              </a:lnSpc>
              <a:buClr>
                <a:srgbClr val="93CDDD"/>
              </a:buClr>
              <a:buFont typeface="Wingdings" panose="05000000000000000000" pitchFamily="2" charset="2"/>
              <a:buChar char=""/>
            </a:pPr>
            <a:r>
              <a:rPr lang="zh-CN" altLang="zh-CN" sz="3200" b="1" dirty="0">
                <a:solidFill>
                  <a:srgbClr val="0000FF"/>
                </a:solidFill>
                <a:latin typeface="楷体" panose="02010609060101010101" charset="-122"/>
                <a:ea typeface="楷体" panose="02010609060101010101" charset="-122"/>
              </a:rPr>
              <a:t>按篇幅及容量：</a:t>
            </a:r>
            <a:r>
              <a:rPr lang="zh-CN" altLang="zh-CN" sz="3200" b="1" dirty="0">
                <a:latin typeface="楷体" panose="02010609060101010101" charset="-122"/>
                <a:ea typeface="楷体" panose="02010609060101010101" charset="-122"/>
              </a:rPr>
              <a:t>长篇、中篇、短篇和微型小说（小小说）。</a:t>
            </a:r>
            <a:endParaRPr lang="zh-CN" altLang="zh-CN" sz="3200" b="1" dirty="0">
              <a:latin typeface="楷体" panose="02010609060101010101" charset="-122"/>
              <a:ea typeface="楷体" panose="02010609060101010101" charset="-122"/>
            </a:endParaRPr>
          </a:p>
          <a:p>
            <a:pPr marL="457200" indent="-457200" eaLnBrk="1" hangingPunct="1">
              <a:lnSpc>
                <a:spcPct val="150000"/>
              </a:lnSpc>
              <a:buClr>
                <a:srgbClr val="93CDDD"/>
              </a:buClr>
              <a:buFont typeface="Wingdings" panose="05000000000000000000" pitchFamily="2" charset="2"/>
              <a:buChar char=""/>
            </a:pPr>
            <a:r>
              <a:rPr lang="en-US" altLang="zh-CN" sz="3200" b="1" dirty="0">
                <a:solidFill>
                  <a:srgbClr val="0000FF"/>
                </a:solidFill>
                <a:latin typeface="楷体" panose="02010609060101010101" charset="-122"/>
                <a:ea typeface="楷体" panose="02010609060101010101" charset="-122"/>
              </a:rPr>
              <a:t>按表现的内容</a:t>
            </a:r>
            <a:r>
              <a:rPr lang="zh-CN" altLang="en-US" sz="3200" b="1" dirty="0">
                <a:solidFill>
                  <a:srgbClr val="0000FF"/>
                </a:solidFill>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神话、科幻、公案、传奇、武侠、言情、同人、官宦等。</a:t>
            </a:r>
            <a:endParaRPr lang="zh-CN" altLang="en-US" sz="3200" b="1" dirty="0">
              <a:latin typeface="楷体" panose="02010609060101010101" charset="-122"/>
              <a:ea typeface="楷体" panose="02010609060101010101" charset="-122"/>
            </a:endParaRPr>
          </a:p>
          <a:p>
            <a:pPr marL="457200" indent="-457200" eaLnBrk="1" hangingPunct="1">
              <a:lnSpc>
                <a:spcPct val="150000"/>
              </a:lnSpc>
              <a:buClr>
                <a:srgbClr val="93CDDD"/>
              </a:buClr>
              <a:buFont typeface="Wingdings" panose="05000000000000000000" pitchFamily="2" charset="2"/>
              <a:buChar char=""/>
            </a:pPr>
            <a:r>
              <a:rPr lang="zh-CN" altLang="en-US" sz="3200" b="1" dirty="0">
                <a:solidFill>
                  <a:srgbClr val="0000FF"/>
                </a:solidFill>
                <a:latin typeface="楷体" panose="02010609060101010101" charset="-122"/>
                <a:ea typeface="楷体" panose="02010609060101010101" charset="-122"/>
              </a:rPr>
              <a:t>按体制：</a:t>
            </a:r>
            <a:r>
              <a:rPr lang="zh-CN" altLang="en-US" sz="3200" b="1" dirty="0">
                <a:latin typeface="楷体" panose="02010609060101010101" charset="-122"/>
                <a:ea typeface="楷体" panose="02010609060101010101" charset="-122"/>
              </a:rPr>
              <a:t>章回体小说、日记体小说、书信体小说、自传体小说。</a:t>
            </a:r>
            <a:endParaRPr lang="zh-CN" altLang="en-US" sz="3200" b="1" dirty="0">
              <a:latin typeface="楷体" panose="02010609060101010101" charset="-122"/>
              <a:ea typeface="楷体" panose="02010609060101010101" charset="-122"/>
            </a:endParaRPr>
          </a:p>
          <a:p>
            <a:pPr marL="457200" indent="-457200" eaLnBrk="1" hangingPunct="1">
              <a:lnSpc>
                <a:spcPct val="150000"/>
              </a:lnSpc>
              <a:buClr>
                <a:srgbClr val="93CDDD"/>
              </a:buClr>
              <a:buFont typeface="Wingdings" panose="05000000000000000000" pitchFamily="2" charset="2"/>
              <a:buChar char=""/>
            </a:pPr>
            <a:r>
              <a:rPr lang="zh-CN" altLang="en-US" sz="3200" b="1" dirty="0">
                <a:solidFill>
                  <a:srgbClr val="0000FF"/>
                </a:solidFill>
                <a:latin typeface="楷体" panose="02010609060101010101" charset="-122"/>
                <a:ea typeface="楷体" panose="02010609060101010101" charset="-122"/>
              </a:rPr>
              <a:t>按语言形式：</a:t>
            </a:r>
            <a:r>
              <a:rPr lang="zh-CN" altLang="en-US" sz="3200" b="1" dirty="0">
                <a:latin typeface="楷体" panose="02010609060101010101" charset="-122"/>
                <a:ea typeface="楷体" panose="02010609060101010101" charset="-122"/>
              </a:rPr>
              <a:t>文言小说和白话小说。</a:t>
            </a:r>
            <a:endParaRPr lang="zh-CN" altLang="en-US" sz="3200" b="1"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pic>
        <p:nvPicPr>
          <p:cNvPr id="15362" name="图片 2"/>
          <p:cNvPicPr>
            <a:picLocks noChangeAspect="1"/>
          </p:cNvPicPr>
          <p:nvPr/>
        </p:nvPicPr>
        <p:blipFill>
          <a:blip r:embed="rId2" cstate="print"/>
          <a:srcRect t="5144" b="5106"/>
          <a:stretch>
            <a:fillRect/>
          </a:stretch>
        </p:blipFill>
        <p:spPr>
          <a:xfrm>
            <a:off x="3164205" y="673418"/>
            <a:ext cx="5313363" cy="4986337"/>
          </a:xfrm>
          <a:prstGeom prst="rect">
            <a:avLst/>
          </a:prstGeom>
          <a:noFill/>
          <a:ln w="9525">
            <a:noFill/>
          </a:ln>
        </p:spPr>
      </p:pic>
      <p:sp>
        <p:nvSpPr>
          <p:cNvPr id="5" name="文本框 1"/>
          <p:cNvSpPr txBox="1"/>
          <p:nvPr/>
        </p:nvSpPr>
        <p:spPr>
          <a:xfrm>
            <a:off x="4154805" y="1370330"/>
            <a:ext cx="3333750" cy="828675"/>
          </a:xfrm>
          <a:prstGeom prst="rect">
            <a:avLst/>
          </a:prstGeom>
          <a:noFill/>
          <a:ln w="12700">
            <a:noFill/>
          </a:ln>
        </p:spPr>
        <p:txBody>
          <a:bodyPr>
            <a:spAutoFit/>
          </a:bodyPr>
          <a:lstStyle/>
          <a:p>
            <a:pPr eaLnBrk="1" hangingPunct="1">
              <a:buFont typeface="Arial" panose="020B0604020202020204" pitchFamily="34" charset="0"/>
              <a:buNone/>
            </a:pPr>
            <a:r>
              <a:rPr lang="zh-CN" altLang="en-US" sz="4800" b="1" dirty="0">
                <a:solidFill>
                  <a:srgbClr val="000000"/>
                </a:solidFill>
                <a:latin typeface="楷体" panose="02010609060101010101" charset="-122"/>
                <a:ea typeface="楷体" panose="02010609060101010101" charset="-122"/>
                <a:sym typeface="宋体" panose="02010600030101010101" pitchFamily="2" charset="-122"/>
              </a:rPr>
              <a:t>小说故事会</a:t>
            </a:r>
            <a:endParaRPr lang="zh-CN" altLang="en-US" sz="4800" b="1" dirty="0">
              <a:solidFill>
                <a:srgbClr val="00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7410" name="文本框 1"/>
          <p:cNvSpPr txBox="1"/>
          <p:nvPr/>
        </p:nvSpPr>
        <p:spPr>
          <a:xfrm>
            <a:off x="1742123" y="571500"/>
            <a:ext cx="8045450" cy="2306955"/>
          </a:xfrm>
          <a:prstGeom prst="rect">
            <a:avLst/>
          </a:prstGeom>
          <a:noFill/>
          <a:ln w="9525">
            <a:noFill/>
          </a:ln>
        </p:spPr>
        <p:txBody>
          <a:bodyPr>
            <a:spAutoFit/>
          </a:bodyPr>
          <a:lstStyle/>
          <a:p>
            <a:pPr eaLnBrk="1" hangingPunct="1">
              <a:lnSpc>
                <a:spcPct val="150000"/>
              </a:lnSpc>
              <a:buClr>
                <a:srgbClr val="9BBB59"/>
              </a:buClr>
              <a:buFont typeface="Wingdings" panose="05000000000000000000" pitchFamily="2" charset="2"/>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选定情节最吸引你的一部（篇）小说，以流程图的形式将小说的情节梳理清楚。尝试用自己的话语，重新组织小说情节。</a:t>
            </a:r>
            <a:endPar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9" name="图片 8"/>
          <p:cNvPicPr>
            <a:picLocks noChangeAspect="1"/>
          </p:cNvPicPr>
          <p:nvPr/>
        </p:nvPicPr>
        <p:blipFill>
          <a:blip r:embed="rId2" cstate="print"/>
          <a:srcRect b="13289"/>
          <a:stretch>
            <a:fillRect/>
          </a:stretch>
        </p:blipFill>
        <p:spPr>
          <a:xfrm>
            <a:off x="3361373" y="3149600"/>
            <a:ext cx="4878387" cy="2444750"/>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圆角矩形 13"/>
          <p:cNvSpPr/>
          <p:nvPr/>
        </p:nvSpPr>
        <p:spPr>
          <a:xfrm>
            <a:off x="2034223" y="808038"/>
            <a:ext cx="1863725" cy="1296988"/>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杨志押送生辰纲</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26" name="圆角矩形 25"/>
          <p:cNvSpPr/>
          <p:nvPr/>
        </p:nvSpPr>
        <p:spPr>
          <a:xfrm>
            <a:off x="4756785" y="808038"/>
            <a:ext cx="1160463" cy="1296988"/>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天热歇凉</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34" name="圆角矩形 33"/>
          <p:cNvSpPr/>
          <p:nvPr/>
        </p:nvSpPr>
        <p:spPr>
          <a:xfrm>
            <a:off x="6555423" y="808038"/>
            <a:ext cx="1160463" cy="12954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买酒喝</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49" name="圆角矩形 48"/>
          <p:cNvSpPr/>
          <p:nvPr/>
        </p:nvSpPr>
        <p:spPr>
          <a:xfrm>
            <a:off x="8400098" y="1581150"/>
            <a:ext cx="1501775" cy="1296988"/>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丢失生辰纲</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3" name="圆角矩形 52"/>
          <p:cNvSpPr/>
          <p:nvPr/>
        </p:nvSpPr>
        <p:spPr>
          <a:xfrm>
            <a:off x="1946910" y="4454525"/>
            <a:ext cx="2343150" cy="1295400"/>
          </a:xfrm>
          <a:prstGeom prst="roundRect">
            <a:avLst/>
          </a:prstGeom>
          <a:solidFill>
            <a:schemeClr val="tx2">
              <a:lumMod val="20000"/>
              <a:lumOff val="80000"/>
            </a:schemeClr>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七位好汉扮作贩枣客</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4" name="圆角矩形 53"/>
          <p:cNvSpPr/>
          <p:nvPr/>
        </p:nvSpPr>
        <p:spPr>
          <a:xfrm>
            <a:off x="4769485" y="4454525"/>
            <a:ext cx="1322388" cy="1295400"/>
          </a:xfrm>
          <a:prstGeom prst="roundRect">
            <a:avLst/>
          </a:prstGeom>
          <a:solidFill>
            <a:schemeClr val="tx2">
              <a:lumMod val="20000"/>
              <a:lumOff val="80000"/>
            </a:schemeClr>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天热歇凉</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5" name="圆角矩形 54"/>
          <p:cNvSpPr/>
          <p:nvPr/>
        </p:nvSpPr>
        <p:spPr>
          <a:xfrm>
            <a:off x="6555423" y="4454525"/>
            <a:ext cx="1322388" cy="1295400"/>
          </a:xfrm>
          <a:prstGeom prst="roundRect">
            <a:avLst/>
          </a:prstGeom>
          <a:solidFill>
            <a:schemeClr val="tx2">
              <a:lumMod val="20000"/>
              <a:lumOff val="80000"/>
            </a:schemeClr>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买酒下药</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6" name="圆角矩形 55"/>
          <p:cNvSpPr/>
          <p:nvPr/>
        </p:nvSpPr>
        <p:spPr>
          <a:xfrm>
            <a:off x="8400098" y="3914775"/>
            <a:ext cx="1501775" cy="1296988"/>
          </a:xfrm>
          <a:prstGeom prst="roundRect">
            <a:avLst/>
          </a:prstGeom>
          <a:solidFill>
            <a:schemeClr val="tx2">
              <a:lumMod val="20000"/>
              <a:lumOff val="80000"/>
            </a:schemeClr>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智取生辰纲</a:t>
            </a: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84" name=" 184"/>
          <p:cNvSpPr/>
          <p:nvPr/>
        </p:nvSpPr>
        <p:spPr>
          <a:xfrm>
            <a:off x="2948304" y="2474594"/>
            <a:ext cx="1999616" cy="18561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悬念</a:t>
            </a:r>
            <a:r>
              <a:rPr kumimoji="0" lang="en-US" altLang="zh-CN"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1</a:t>
            </a:r>
            <a:endParaRPr kumimoji="0" lang="en-US" altLang="zh-CN"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七位贩枣客是谁？</a:t>
            </a:r>
            <a:endPar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sp>
        <p:nvSpPr>
          <p:cNvPr id="57" name=" 184"/>
          <p:cNvSpPr/>
          <p:nvPr/>
        </p:nvSpPr>
        <p:spPr>
          <a:xfrm>
            <a:off x="6038849" y="2474593"/>
            <a:ext cx="1882140" cy="18561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悬念</a:t>
            </a:r>
            <a:r>
              <a:rPr kumimoji="0" lang="en-US" altLang="zh-CN"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2</a:t>
            </a:r>
            <a:endParaRPr kumimoji="0" lang="en-US" altLang="zh-CN"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rPr>
              <a:t>他们如何下药？</a:t>
            </a:r>
            <a:endParaRPr kumimoji="0" lang="zh-CN" altLang="en-US" sz="2800" b="1"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checkerboard(across)">
                                      <p:cBhvr>
                                        <p:cTn id="11" dur="500"/>
                                        <p:tgtEl>
                                          <p:spTgt spid="26"/>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checkerboard(across)">
                                      <p:cBhvr>
                                        <p:cTn id="15" dur="500"/>
                                        <p:tgtEl>
                                          <p:spTgt spid="34"/>
                                        </p:tgtEl>
                                      </p:cBhvr>
                                    </p:animEffect>
                                  </p:childTnLst>
                                </p:cTn>
                              </p:par>
                            </p:childTnLst>
                          </p:cTn>
                        </p:par>
                        <p:par>
                          <p:cTn id="16" fill="hold">
                            <p:stCondLst>
                              <p:cond delay="1500"/>
                            </p:stCondLst>
                            <p:childTnLst>
                              <p:par>
                                <p:cTn id="17" presetID="39" presetClass="entr" presetSubtype="0" accel="10000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49"/>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49"/>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checkerboard(across)">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84"/>
                                        </p:tgtEl>
                                        <p:attrNameLst>
                                          <p:attrName>style.visibility</p:attrName>
                                        </p:attrNameLst>
                                      </p:cBhvr>
                                      <p:to>
                                        <p:strVal val="visible"/>
                                      </p:to>
                                    </p:set>
                                    <p:anim calcmode="lin" valueType="num">
                                      <p:cBhvr additive="base">
                                        <p:cTn id="32" dur="500" fill="hold"/>
                                        <p:tgtEl>
                                          <p:spTgt spid="184"/>
                                        </p:tgtEl>
                                        <p:attrNameLst>
                                          <p:attrName>ppt_x</p:attrName>
                                        </p:attrNameLst>
                                      </p:cBhvr>
                                      <p:tavLst>
                                        <p:tav tm="0">
                                          <p:val>
                                            <p:strVal val="#ppt_x"/>
                                          </p:val>
                                        </p:tav>
                                        <p:tav tm="100000">
                                          <p:val>
                                            <p:strVal val="#ppt_x"/>
                                          </p:val>
                                        </p:tav>
                                      </p:tavLst>
                                    </p:anim>
                                    <p:anim calcmode="lin" valueType="num">
                                      <p:cBhvr additive="base">
                                        <p:cTn id="33" dur="500" fill="hold"/>
                                        <p:tgtEl>
                                          <p:spTgt spid="184"/>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5" presetClass="entr" presetSubtype="1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checkerboard(across)">
                                      <p:cBhvr>
                                        <p:cTn id="37" dur="500"/>
                                        <p:tgtEl>
                                          <p:spTgt spid="54"/>
                                        </p:tgtEl>
                                      </p:cBhvr>
                                    </p:animEffect>
                                  </p:childTnLst>
                                </p:cTn>
                              </p:par>
                            </p:childTnLst>
                          </p:cTn>
                        </p:par>
                        <p:par>
                          <p:cTn id="38" fill="hold">
                            <p:stCondLst>
                              <p:cond delay="1000"/>
                            </p:stCondLst>
                            <p:childTnLst>
                              <p:par>
                                <p:cTn id="39" presetID="5" presetClass="entr" presetSubtype="1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checkerboard(across)">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fill="hold"/>
                                        <p:tgtEl>
                                          <p:spTgt spid="57"/>
                                        </p:tgtEl>
                                        <p:attrNameLst>
                                          <p:attrName>ppt_x</p:attrName>
                                        </p:attrNameLst>
                                      </p:cBhvr>
                                      <p:tavLst>
                                        <p:tav tm="0">
                                          <p:val>
                                            <p:strVal val="#ppt_x"/>
                                          </p:val>
                                        </p:tav>
                                        <p:tav tm="100000">
                                          <p:val>
                                            <p:strVal val="#ppt_x"/>
                                          </p:val>
                                        </p:tav>
                                      </p:tavLst>
                                    </p:anim>
                                    <p:anim calcmode="lin" valueType="num">
                                      <p:cBhvr additive="base">
                                        <p:cTn id="47" dur="50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39" presetClass="entr" presetSubtype="0" accel="100000"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ppt_h</p:attrName>
                                        </p:attrNameLst>
                                      </p:cBhvr>
                                      <p:tavLst>
                                        <p:tav tm="0">
                                          <p:val>
                                            <p:strVal val="#ppt_h/20"/>
                                          </p:val>
                                        </p:tav>
                                        <p:tav tm="50000">
                                          <p:val>
                                            <p:strVal val="#ppt_h/20"/>
                                          </p:val>
                                        </p:tav>
                                        <p:tav tm="100000">
                                          <p:val>
                                            <p:strVal val="#ppt_h"/>
                                          </p:val>
                                        </p:tav>
                                      </p:tavLst>
                                    </p:anim>
                                    <p:anim calcmode="lin" valueType="num">
                                      <p:cBhvr>
                                        <p:cTn id="52" dur="500" fill="hold"/>
                                        <p:tgtEl>
                                          <p:spTgt spid="56"/>
                                        </p:tgtEl>
                                        <p:attrNameLst>
                                          <p:attrName>ppt_w</p:attrName>
                                        </p:attrNameLst>
                                      </p:cBhvr>
                                      <p:tavLst>
                                        <p:tav tm="0">
                                          <p:val>
                                            <p:strVal val="#ppt_w+.3"/>
                                          </p:val>
                                        </p:tav>
                                        <p:tav tm="50000">
                                          <p:val>
                                            <p:strVal val="#ppt_w+.3"/>
                                          </p:val>
                                        </p:tav>
                                        <p:tav tm="100000">
                                          <p:val>
                                            <p:strVal val="#ppt_w"/>
                                          </p:val>
                                        </p:tav>
                                      </p:tavLst>
                                    </p:anim>
                                    <p:anim calcmode="lin" valueType="num">
                                      <p:cBhvr>
                                        <p:cTn id="53" dur="500" fill="hold"/>
                                        <p:tgtEl>
                                          <p:spTgt spid="56"/>
                                        </p:tgtEl>
                                        <p:attrNameLst>
                                          <p:attrName>ppt_x</p:attrName>
                                        </p:attrNameLst>
                                      </p:cBhvr>
                                      <p:tavLst>
                                        <p:tav tm="0">
                                          <p:val>
                                            <p:strVal val="#ppt_x-.3"/>
                                          </p:val>
                                        </p:tav>
                                        <p:tav tm="50000">
                                          <p:val>
                                            <p:strVal val="#ppt_x"/>
                                          </p:val>
                                        </p:tav>
                                        <p:tav tm="100000">
                                          <p:val>
                                            <p:strVal val="#ppt_x"/>
                                          </p:val>
                                        </p:tav>
                                      </p:tavLst>
                                    </p:anim>
                                    <p:anim calcmode="lin" valueType="num">
                                      <p:cBhvr>
                                        <p:cTn id="54"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4" grpId="0" bldLvl="0" animBg="1"/>
      <p:bldP spid="49" grpId="0" bldLvl="0" animBg="1"/>
      <p:bldP spid="53" grpId="0" bldLvl="0" animBg="1"/>
      <p:bldP spid="54" grpId="0" bldLvl="0" animBg="1"/>
      <p:bldP spid="55" grpId="0" bldLvl="0" animBg="1"/>
      <p:bldP spid="5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pic>
        <p:nvPicPr>
          <p:cNvPr id="19458" name="图片 1"/>
          <p:cNvPicPr>
            <a:picLocks noChangeAspect="1"/>
          </p:cNvPicPr>
          <p:nvPr/>
        </p:nvPicPr>
        <p:blipFill>
          <a:blip r:embed="rId2" cstate="print"/>
          <a:srcRect t="5144" b="5106"/>
          <a:stretch>
            <a:fillRect/>
          </a:stretch>
        </p:blipFill>
        <p:spPr>
          <a:xfrm>
            <a:off x="3184525" y="856298"/>
            <a:ext cx="5313363" cy="4986337"/>
          </a:xfrm>
          <a:prstGeom prst="rect">
            <a:avLst/>
          </a:prstGeom>
          <a:noFill/>
          <a:ln w="9525">
            <a:noFill/>
          </a:ln>
        </p:spPr>
      </p:pic>
      <p:sp>
        <p:nvSpPr>
          <p:cNvPr id="3" name="文本框 1"/>
          <p:cNvSpPr txBox="1"/>
          <p:nvPr/>
        </p:nvSpPr>
        <p:spPr>
          <a:xfrm>
            <a:off x="3584575" y="1553210"/>
            <a:ext cx="4514850" cy="645160"/>
          </a:xfrm>
          <a:prstGeom prst="rect">
            <a:avLst/>
          </a:prstGeom>
          <a:noFill/>
          <a:ln w="12700">
            <a:noFill/>
          </a:ln>
        </p:spPr>
        <p:txBody>
          <a:bodyPr>
            <a:spAutoFit/>
          </a:bodyPr>
          <a:lstStyle/>
          <a:p>
            <a:pPr algn="ctr" eaLnBrk="1" hangingPunct="1">
              <a:buFont typeface="Arial" panose="020B0604020202020204" pitchFamily="34" charset="0"/>
              <a:buNone/>
            </a:pPr>
            <a:r>
              <a:rPr lang="zh-CN" altLang="en-US" sz="3600" b="1" dirty="0">
                <a:solidFill>
                  <a:srgbClr val="000000"/>
                </a:solidFill>
                <a:latin typeface="楷体" panose="02010609060101010101" charset="-122"/>
                <a:ea typeface="楷体" panose="02010609060101010101" charset="-122"/>
                <a:sym typeface="宋体" panose="02010600030101010101" pitchFamily="2" charset="-122"/>
              </a:rPr>
              <a:t>小说人物大家谈</a:t>
            </a:r>
            <a:endParaRPr lang="zh-CN" altLang="en-US" sz="3600" b="1" dirty="0">
              <a:solidFill>
                <a:srgbClr val="00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29"/>
          <p:cNvGrpSpPr/>
          <p:nvPr/>
        </p:nvGrpSpPr>
        <p:grpSpPr>
          <a:xfrm>
            <a:off x="1431429" y="604164"/>
            <a:ext cx="8884285" cy="5327650"/>
            <a:chOff x="679" y="1204"/>
            <a:chExt cx="13991" cy="8392"/>
          </a:xfrm>
        </p:grpSpPr>
        <p:sp>
          <p:nvSpPr>
            <p:cNvPr id="2" name="圆角矩形 1"/>
            <p:cNvSpPr/>
            <p:nvPr/>
          </p:nvSpPr>
          <p:spPr>
            <a:xfrm>
              <a:off x="679" y="1204"/>
              <a:ext cx="13991" cy="8392"/>
            </a:xfrm>
            <a:prstGeom prst="roundRect">
              <a:avLst>
                <a:gd name="adj" fmla="val 6172"/>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mn-cs"/>
              </a:endParaRPr>
            </a:p>
          </p:txBody>
        </p:sp>
        <p:grpSp>
          <p:nvGrpSpPr>
            <p:cNvPr id="21508" name="组合 27"/>
            <p:cNvGrpSpPr/>
            <p:nvPr/>
          </p:nvGrpSpPr>
          <p:grpSpPr>
            <a:xfrm>
              <a:off x="1136" y="2677"/>
              <a:ext cx="2196" cy="6690"/>
              <a:chOff x="1136" y="2677"/>
              <a:chExt cx="2196" cy="6690"/>
            </a:xfrm>
          </p:grpSpPr>
          <p:sp>
            <p:nvSpPr>
              <p:cNvPr id="3" name="圆角矩形 2"/>
              <p:cNvSpPr/>
              <p:nvPr/>
            </p:nvSpPr>
            <p:spPr>
              <a:xfrm>
                <a:off x="1137" y="2677"/>
                <a:ext cx="2195" cy="6689"/>
              </a:xfrm>
              <a:prstGeom prst="roundRect">
                <a:avLst/>
              </a:prstGeom>
              <a:solidFill>
                <a:schemeClr val="tx2">
                  <a:lumMod val="40000"/>
                  <a:lumOff val="60000"/>
                  <a:alpha val="58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mn-cs"/>
                </a:endParaRPr>
              </a:p>
            </p:txBody>
          </p:sp>
          <p:sp>
            <p:nvSpPr>
              <p:cNvPr id="184" name=" 184"/>
              <p:cNvSpPr/>
              <p:nvPr/>
            </p:nvSpPr>
            <p:spPr>
              <a:xfrm>
                <a:off x="2764" y="2907"/>
                <a:ext cx="328" cy="355"/>
              </a:xfrm>
              <a:prstGeom prst="ellipse">
                <a:avLst/>
              </a:prstGeom>
              <a:solidFill>
                <a:schemeClr val="bg2">
                  <a:lumMod val="50000"/>
                  <a:alpha val="5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sp>
            <p:nvSpPr>
              <p:cNvPr id="4" name=" 184"/>
              <p:cNvSpPr/>
              <p:nvPr/>
            </p:nvSpPr>
            <p:spPr>
              <a:xfrm>
                <a:off x="2764" y="3455"/>
                <a:ext cx="328" cy="355"/>
              </a:xfrm>
              <a:prstGeom prst="ellipse">
                <a:avLst/>
              </a:prstGeom>
              <a:solidFill>
                <a:schemeClr val="bg2">
                  <a:lumMod val="50000"/>
                  <a:alpha val="5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sp>
            <p:nvSpPr>
              <p:cNvPr id="6" name=" 184"/>
              <p:cNvSpPr/>
              <p:nvPr/>
            </p:nvSpPr>
            <p:spPr>
              <a:xfrm>
                <a:off x="2737" y="8796"/>
                <a:ext cx="327" cy="355"/>
              </a:xfrm>
              <a:prstGeom prst="ellipse">
                <a:avLst/>
              </a:prstGeom>
              <a:solidFill>
                <a:schemeClr val="bg2">
                  <a:lumMod val="50000"/>
                  <a:alpha val="5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sp>
            <p:nvSpPr>
              <p:cNvPr id="7" name=" 184"/>
              <p:cNvSpPr/>
              <p:nvPr/>
            </p:nvSpPr>
            <p:spPr>
              <a:xfrm>
                <a:off x="2737" y="8273"/>
                <a:ext cx="327" cy="355"/>
              </a:xfrm>
              <a:prstGeom prst="ellipse">
                <a:avLst/>
              </a:prstGeom>
              <a:solidFill>
                <a:schemeClr val="bg2">
                  <a:lumMod val="50000"/>
                  <a:alpha val="5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mn-cs"/>
                </a:endParaRPr>
              </a:p>
            </p:txBody>
          </p:sp>
        </p:grpSp>
        <p:sp>
          <p:nvSpPr>
            <p:cNvPr id="8" name="矩形 7"/>
            <p:cNvSpPr/>
            <p:nvPr/>
          </p:nvSpPr>
          <p:spPr>
            <a:xfrm>
              <a:off x="3789" y="3697"/>
              <a:ext cx="1788" cy="683"/>
            </a:xfrm>
            <a:prstGeom prst="rect">
              <a:avLst/>
            </a:prstGeom>
            <a:solidFill>
              <a:srgbClr val="AECC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rPr>
                <a:t>出  处</a:t>
              </a:r>
              <a:endPar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sp>
          <p:nvSpPr>
            <p:cNvPr id="9" name="矩形 8"/>
            <p:cNvSpPr/>
            <p:nvPr/>
          </p:nvSpPr>
          <p:spPr>
            <a:xfrm>
              <a:off x="3789" y="4642"/>
              <a:ext cx="1788" cy="680"/>
            </a:xfrm>
            <a:prstGeom prst="rect">
              <a:avLst/>
            </a:prstGeom>
            <a:solidFill>
              <a:srgbClr val="AECC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外貌特征</a:t>
              </a:r>
              <a:endPar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0" name="矩形 9"/>
            <p:cNvSpPr/>
            <p:nvPr/>
          </p:nvSpPr>
          <p:spPr>
            <a:xfrm>
              <a:off x="3789" y="5855"/>
              <a:ext cx="1788" cy="680"/>
            </a:xfrm>
            <a:prstGeom prst="rect">
              <a:avLst/>
            </a:prstGeom>
            <a:solidFill>
              <a:srgbClr val="AECC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人物性格</a:t>
              </a:r>
              <a:endPar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1" name="矩形 10"/>
            <p:cNvSpPr/>
            <p:nvPr/>
          </p:nvSpPr>
          <p:spPr>
            <a:xfrm>
              <a:off x="3789" y="7315"/>
              <a:ext cx="1788" cy="680"/>
            </a:xfrm>
            <a:prstGeom prst="rect">
              <a:avLst/>
            </a:prstGeom>
            <a:solidFill>
              <a:srgbClr val="AECC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典型事件</a:t>
              </a:r>
              <a:endPar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2" name="矩形 11"/>
            <p:cNvSpPr/>
            <p:nvPr/>
          </p:nvSpPr>
          <p:spPr>
            <a:xfrm>
              <a:off x="3789" y="8591"/>
              <a:ext cx="1788" cy="680"/>
            </a:xfrm>
            <a:prstGeom prst="rect">
              <a:avLst/>
            </a:prstGeom>
            <a:solidFill>
              <a:srgbClr val="AECC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rPr>
                <a:t>最终命运</a:t>
              </a:r>
              <a:endParaRPr kumimoji="0" lang="zh-CN" altLang="en-US"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cxnSp>
          <p:nvCxnSpPr>
            <p:cNvPr id="13" name="直接连接符 12"/>
            <p:cNvCxnSpPr/>
            <p:nvPr/>
          </p:nvCxnSpPr>
          <p:spPr>
            <a:xfrm>
              <a:off x="5864" y="3632"/>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64" y="4450"/>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864" y="5387"/>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864" y="6875"/>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864" y="8413"/>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64" y="9423"/>
              <a:ext cx="7090" cy="0"/>
            </a:xfrm>
            <a:prstGeom prst="line">
              <a:avLst/>
            </a:prstGeom>
            <a:ln w="254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789" y="3262"/>
              <a:ext cx="9165" cy="0"/>
            </a:xfrm>
            <a:prstGeom prst="line">
              <a:avLst/>
            </a:prstGeom>
            <a:ln w="1905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521" name="文本框 1"/>
            <p:cNvSpPr txBox="1"/>
            <p:nvPr/>
          </p:nvSpPr>
          <p:spPr>
            <a:xfrm>
              <a:off x="7367" y="2212"/>
              <a:ext cx="2010" cy="822"/>
            </a:xfrm>
            <a:prstGeom prst="rect">
              <a:avLst/>
            </a:prstGeom>
            <a:noFill/>
            <a:ln w="12700">
              <a:noFill/>
            </a:ln>
          </p:spPr>
          <p:txBody>
            <a:bodyPr>
              <a:spAutoFit/>
            </a:bodyPr>
            <a:lstStyle/>
            <a:p>
              <a:pPr eaLnBrk="1" hangingPunct="1">
                <a:buFont typeface="Arial" panose="020B0604020202020204" pitchFamily="34" charset="0"/>
                <a:buNone/>
              </a:pPr>
              <a:r>
                <a:rPr lang="zh-CN" altLang="en-US" sz="2800" b="1" dirty="0">
                  <a:solidFill>
                    <a:srgbClr val="000000"/>
                  </a:solidFill>
                  <a:latin typeface="楷体" panose="02010609060101010101" charset="-122"/>
                  <a:ea typeface="楷体" panose="02010609060101010101" charset="-122"/>
                  <a:sym typeface="宋体" panose="02010600030101010101" pitchFamily="2" charset="-122"/>
                </a:rPr>
                <a:t>鲁智深</a:t>
              </a:r>
              <a:endParaRPr lang="zh-CN" altLang="en-US" sz="2800" b="1"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2" name="文本框 1"/>
            <p:cNvSpPr txBox="1"/>
            <p:nvPr/>
          </p:nvSpPr>
          <p:spPr>
            <a:xfrm>
              <a:off x="5729" y="3676"/>
              <a:ext cx="8119" cy="822"/>
            </a:xfrm>
            <a:prstGeom prst="rect">
              <a:avLst/>
            </a:prstGeom>
            <a:noFill/>
            <a:ln w="12700">
              <a:noFill/>
            </a:ln>
          </p:spPr>
          <p:txBody>
            <a:bodyPr wrap="square">
              <a:spAutoFit/>
            </a:bodyPr>
            <a:lstStyle/>
            <a:p>
              <a:pPr marL="342900" indent="-342900" eaLnBrk="1" hangingPunct="1">
                <a:buFont typeface="Arial" panose="020B0604020202020204" pitchFamily="34" charset="0"/>
                <a:buChar char="•"/>
              </a:pPr>
              <a:r>
                <a:rPr lang="zh-CN" altLang="en-US" sz="2800" dirty="0">
                  <a:solidFill>
                    <a:srgbClr val="000000"/>
                  </a:solidFill>
                  <a:latin typeface="楷体" panose="02010609060101010101" charset="-122"/>
                  <a:ea typeface="楷体" panose="02010609060101010101" charset="-122"/>
                  <a:sym typeface="宋体" panose="02010600030101010101" pitchFamily="2" charset="-122"/>
                </a:rPr>
                <a:t>元末明初作家施耐庵《水浒传》</a:t>
              </a:r>
              <a:endParaRPr lang="zh-CN" altLang="en-US" sz="2800"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3" name="文本框 1"/>
            <p:cNvSpPr txBox="1"/>
            <p:nvPr/>
          </p:nvSpPr>
          <p:spPr>
            <a:xfrm>
              <a:off x="5729" y="4620"/>
              <a:ext cx="7359" cy="822"/>
            </a:xfrm>
            <a:prstGeom prst="rect">
              <a:avLst/>
            </a:prstGeom>
            <a:noFill/>
            <a:ln w="12700">
              <a:noFill/>
            </a:ln>
          </p:spPr>
          <p:txBody>
            <a:bodyPr>
              <a:spAutoFit/>
            </a:bodyPr>
            <a:lstStyle/>
            <a:p>
              <a:pPr marL="342900" indent="-342900" eaLnBrk="1" hangingPunct="1">
                <a:buFont typeface="Arial" panose="020B0604020202020204" pitchFamily="34" charset="0"/>
                <a:buChar char="•"/>
              </a:pPr>
              <a:r>
                <a:rPr lang="zh-CN" altLang="en-US" sz="2800" dirty="0">
                  <a:solidFill>
                    <a:srgbClr val="000000"/>
                  </a:solidFill>
                  <a:latin typeface="楷体" panose="02010609060101010101" charset="-122"/>
                  <a:ea typeface="楷体" panose="02010609060101010101" charset="-122"/>
                  <a:sym typeface="宋体" panose="02010600030101010101" pitchFamily="2" charset="-122"/>
                </a:rPr>
                <a:t>面阔耳大、鼻直口方</a:t>
              </a:r>
              <a:endParaRPr lang="zh-CN" altLang="en-US" sz="2800"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4" name="文本框 1"/>
            <p:cNvSpPr txBox="1"/>
            <p:nvPr/>
          </p:nvSpPr>
          <p:spPr>
            <a:xfrm>
              <a:off x="5729" y="5541"/>
              <a:ext cx="7359" cy="1501"/>
            </a:xfrm>
            <a:prstGeom prst="rect">
              <a:avLst/>
            </a:prstGeom>
            <a:noFill/>
            <a:ln w="12700">
              <a:noFill/>
            </a:ln>
          </p:spPr>
          <p:txBody>
            <a:bodyPr>
              <a:spAutoFit/>
            </a:bodyPr>
            <a:lstStyle/>
            <a:p>
              <a:pPr marL="342900" indent="-342900" eaLnBrk="1" hangingPunct="1">
                <a:buFont typeface="Arial" panose="020B0604020202020204" pitchFamily="34" charset="0"/>
                <a:buChar char="•"/>
              </a:pPr>
              <a:r>
                <a:rPr lang="zh-CN" altLang="en-US" sz="2800" dirty="0">
                  <a:solidFill>
                    <a:srgbClr val="000000"/>
                  </a:solidFill>
                  <a:latin typeface="楷体" panose="02010609060101010101" charset="-122"/>
                  <a:ea typeface="楷体" panose="02010609060101010101" charset="-122"/>
                  <a:sym typeface="宋体" panose="02010600030101010101" pitchFamily="2" charset="-122"/>
                </a:rPr>
                <a:t>慷慨大方，嫉恶如仇，豪爽直率，粗中有细</a:t>
              </a:r>
              <a:endParaRPr lang="zh-CN" altLang="en-US" sz="2800"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5" name="文本框 1"/>
            <p:cNvSpPr txBox="1"/>
            <p:nvPr/>
          </p:nvSpPr>
          <p:spPr>
            <a:xfrm>
              <a:off x="5729" y="7002"/>
              <a:ext cx="7359" cy="1501"/>
            </a:xfrm>
            <a:prstGeom prst="rect">
              <a:avLst/>
            </a:prstGeom>
            <a:noFill/>
            <a:ln w="12700">
              <a:noFill/>
            </a:ln>
          </p:spPr>
          <p:txBody>
            <a:bodyPr>
              <a:spAutoFit/>
            </a:bodyPr>
            <a:lstStyle/>
            <a:p>
              <a:pPr marL="342900" indent="-342900" eaLnBrk="1" hangingPunct="1">
                <a:buFont typeface="Arial" panose="020B0604020202020204" pitchFamily="34" charset="0"/>
                <a:buChar char="•"/>
              </a:pPr>
              <a:r>
                <a:rPr lang="zh-CN" altLang="en-US" sz="2800" dirty="0">
                  <a:solidFill>
                    <a:srgbClr val="000000"/>
                  </a:solidFill>
                  <a:latin typeface="楷体" panose="02010609060101010101" charset="-122"/>
                  <a:ea typeface="楷体" panose="02010609060101010101" charset="-122"/>
                  <a:sym typeface="宋体" panose="02010600030101010101" pitchFamily="2" charset="-122"/>
                </a:rPr>
                <a:t>拳打镇关西、倒拔垂杨柳、大闹野猪林、单打二龙山</a:t>
              </a:r>
              <a:endParaRPr lang="zh-CN" altLang="en-US" sz="2800"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6" name="文本框 1"/>
            <p:cNvSpPr txBox="1"/>
            <p:nvPr/>
          </p:nvSpPr>
          <p:spPr>
            <a:xfrm>
              <a:off x="5729" y="8568"/>
              <a:ext cx="5838" cy="822"/>
            </a:xfrm>
            <a:prstGeom prst="rect">
              <a:avLst/>
            </a:prstGeom>
            <a:noFill/>
            <a:ln w="12700">
              <a:noFill/>
            </a:ln>
          </p:spPr>
          <p:txBody>
            <a:bodyPr>
              <a:spAutoFit/>
            </a:bodyPr>
            <a:lstStyle/>
            <a:p>
              <a:pPr marL="342900" indent="-342900" eaLnBrk="1" hangingPunct="1">
                <a:buFont typeface="Arial" panose="020B0604020202020204" pitchFamily="34" charset="0"/>
                <a:buChar char="•"/>
              </a:pPr>
              <a:r>
                <a:rPr lang="zh-CN" altLang="en-US" sz="2800" dirty="0">
                  <a:solidFill>
                    <a:srgbClr val="000000"/>
                  </a:solidFill>
                  <a:latin typeface="楷体" panose="02010609060101010101" charset="-122"/>
                  <a:ea typeface="楷体" panose="02010609060101010101" charset="-122"/>
                  <a:sym typeface="宋体" panose="02010600030101010101" pitchFamily="2" charset="-122"/>
                </a:rPr>
                <a:t>于六和寺坐化</a:t>
              </a:r>
              <a:endParaRPr lang="zh-CN" altLang="en-US" sz="2800" dirty="0">
                <a:solidFill>
                  <a:srgbClr val="000000"/>
                </a:solidFill>
                <a:latin typeface="楷体" panose="02010609060101010101" charset="-122"/>
                <a:ea typeface="楷体" panose="02010609060101010101" charset="-122"/>
                <a:sym typeface="宋体" panose="02010600030101010101" pitchFamily="2" charset="-122"/>
              </a:endParaRPr>
            </a:p>
          </p:txBody>
        </p:sp>
        <p:sp>
          <p:nvSpPr>
            <p:cNvPr id="21527" name="文本框 1"/>
            <p:cNvSpPr txBox="1"/>
            <p:nvPr/>
          </p:nvSpPr>
          <p:spPr>
            <a:xfrm>
              <a:off x="1490" y="4642"/>
              <a:ext cx="1490" cy="2180"/>
            </a:xfrm>
            <a:prstGeom prst="rect">
              <a:avLst/>
            </a:prstGeom>
            <a:noFill/>
            <a:ln w="12700">
              <a:noFill/>
            </a:ln>
          </p:spPr>
          <p:txBody>
            <a:bodyPr>
              <a:spAutoFit/>
            </a:bodyPr>
            <a:lstStyle/>
            <a:p>
              <a:pPr eaLnBrk="1" hangingPunct="1">
                <a:buFont typeface="Arial" panose="020B0604020202020204" pitchFamily="34" charset="0"/>
                <a:buNone/>
              </a:pPr>
              <a:r>
                <a:rPr lang="zh-CN" altLang="en-US" sz="2800" b="1" dirty="0">
                  <a:solidFill>
                    <a:srgbClr val="000000"/>
                  </a:solidFill>
                  <a:latin typeface="楷体" panose="02010609060101010101" charset="-122"/>
                  <a:ea typeface="楷体" panose="02010609060101010101" charset="-122"/>
                  <a:sym typeface="宋体" panose="02010600030101010101" pitchFamily="2" charset="-122"/>
                </a:rPr>
                <a:t>小说人物卡片</a:t>
              </a:r>
              <a:endParaRPr lang="zh-CN" altLang="en-US" sz="2800" b="1" dirty="0">
                <a:solidFill>
                  <a:srgbClr val="000000"/>
                </a:solidFill>
                <a:latin typeface="楷体" panose="02010609060101010101" charset="-122"/>
                <a:ea typeface="楷体" panose="02010609060101010101" charset="-122"/>
                <a:sym typeface="宋体" panose="02010600030101010101" pitchFamily="2"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p:cTn id="7" dur="1000" fill="hold"/>
                                        <p:tgtEl>
                                          <p:spTgt spid="2150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1505"/>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1505"/>
                                        </p:tgtEl>
                                        <p:attrNameLst>
                                          <p:attrName>ppt_y</p:attrName>
                                        </p:attrNameLst>
                                      </p:cBhvr>
                                      <p:tavLst>
                                        <p:tav tm="0">
                                          <p:val>
                                            <p:strVal val="#ppt_y"/>
                                          </p:val>
                                        </p:tav>
                                        <p:tav tm="100000">
                                          <p:val>
                                            <p:strVal val="#ppt_y"/>
                                          </p:val>
                                        </p:tav>
                                      </p:tavLst>
                                    </p:anim>
                                    <p:animEffect transition="in" filter="fade">
                                      <p:cBhvr>
                                        <p:cTn id="10" dur="10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63830" y="137160"/>
            <a:ext cx="3263900" cy="673735"/>
            <a:chOff x="258" y="216"/>
            <a:chExt cx="5140" cy="1061"/>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文本框 1"/>
          <p:cNvSpPr txBox="1"/>
          <p:nvPr/>
        </p:nvSpPr>
        <p:spPr>
          <a:xfrm>
            <a:off x="2011045" y="1064895"/>
            <a:ext cx="2327275" cy="583565"/>
          </a:xfrm>
          <a:prstGeom prst="rect">
            <a:avLst/>
          </a:prstGeom>
          <a:noFill/>
          <a:ln w="9525">
            <a:noFill/>
          </a:ln>
        </p:spPr>
        <p:txBody>
          <a:bodyPr>
            <a:spAutoFit/>
          </a:bodyPr>
          <a:lstStyle/>
          <a:p>
            <a:pPr eaLnBrk="1" hangingPunct="1">
              <a:buClr>
                <a:srgbClr val="9BBB59"/>
              </a:buClr>
              <a:buFont typeface="Wingdings" panose="05000000000000000000" pitchFamily="2" charset="2"/>
              <a:buNone/>
            </a:pP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吝啬鬼形象</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7" name="文本框 2"/>
          <p:cNvSpPr txBox="1"/>
          <p:nvPr/>
        </p:nvSpPr>
        <p:spPr>
          <a:xfrm>
            <a:off x="1823720" y="1901508"/>
            <a:ext cx="7551738" cy="3552825"/>
          </a:xfrm>
          <a:prstGeom prst="rect">
            <a:avLst/>
          </a:prstGeom>
          <a:noFill/>
          <a:ln w="9525">
            <a:noFill/>
          </a:ln>
        </p:spPr>
        <p:txBody>
          <a:bodyPr>
            <a:spAutoFit/>
          </a:bodyPr>
          <a:lstStyle/>
          <a:p>
            <a:pPr marL="457200" indent="-457200" eaLnBrk="1" hangingPunct="1">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英国莎士比亚喜剧《威尼斯商人》 </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eaLnBrk="1" hangingPunct="1">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法国莫里哀喜剧《悭吝人》 </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eaLnBrk="1" hangingPunct="1">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俄国果戈里长篇小说《死魂灵》 </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eaLnBrk="1" hangingPunct="1">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法国巴尔扎克长篇小说《欧也妮葛朗台》 </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eaLnBrk="1" hangingPunct="1">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中国吴敬梓《儒林外史》</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3" name="文本框 2"/>
          <p:cNvSpPr txBox="1"/>
          <p:nvPr/>
        </p:nvSpPr>
        <p:spPr>
          <a:xfrm>
            <a:off x="8467090" y="2061210"/>
            <a:ext cx="1330325"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0000FF"/>
                </a:solidFill>
                <a:latin typeface="楷体" panose="02010609060101010101" charset="-122"/>
                <a:ea typeface="楷体" panose="02010609060101010101" charset="-122"/>
                <a:sym typeface="宋体" panose="02010600030101010101" pitchFamily="2" charset="-122"/>
              </a:rPr>
              <a:t>夏洛克</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8667115" y="2749550"/>
            <a:ext cx="1330325"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0000FF"/>
                </a:solidFill>
                <a:latin typeface="楷体" panose="02010609060101010101" charset="-122"/>
                <a:ea typeface="楷体" panose="02010609060101010101" charset="-122"/>
                <a:sym typeface="宋体" panose="02010600030101010101" pitchFamily="2" charset="-122"/>
              </a:rPr>
              <a:t>阿巴贡</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
        <p:nvSpPr>
          <p:cNvPr id="5" name="文本框 4"/>
          <p:cNvSpPr txBox="1"/>
          <p:nvPr/>
        </p:nvSpPr>
        <p:spPr>
          <a:xfrm>
            <a:off x="8666798" y="3401695"/>
            <a:ext cx="1714500"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0000FF"/>
                </a:solidFill>
                <a:latin typeface="楷体" panose="02010609060101010101" charset="-122"/>
                <a:ea typeface="楷体" panose="02010609060101010101" charset="-122"/>
                <a:sym typeface="宋体" panose="02010600030101010101" pitchFamily="2" charset="-122"/>
              </a:rPr>
              <a:t>泼留希金</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
        <p:nvSpPr>
          <p:cNvPr id="6" name="文本框 5"/>
          <p:cNvSpPr txBox="1"/>
          <p:nvPr/>
        </p:nvSpPr>
        <p:spPr>
          <a:xfrm>
            <a:off x="9375458" y="4201478"/>
            <a:ext cx="1331912"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0000FF"/>
                </a:solidFill>
                <a:latin typeface="楷体" panose="02010609060101010101" charset="-122"/>
                <a:ea typeface="楷体" panose="02010609060101010101" charset="-122"/>
                <a:sym typeface="宋体" panose="02010600030101010101" pitchFamily="2" charset="-122"/>
              </a:rPr>
              <a:t>葛朗台</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
        <p:nvSpPr>
          <p:cNvPr id="8" name="文本框 7"/>
          <p:cNvSpPr txBox="1"/>
          <p:nvPr/>
        </p:nvSpPr>
        <p:spPr>
          <a:xfrm>
            <a:off x="7714298" y="4900613"/>
            <a:ext cx="1331912" cy="554037"/>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0000FF"/>
                </a:solidFill>
                <a:latin typeface="楷体" panose="02010609060101010101" charset="-122"/>
                <a:ea typeface="楷体" panose="02010609060101010101" charset="-122"/>
                <a:sym typeface="宋体" panose="02010600030101010101" pitchFamily="2" charset="-122"/>
              </a:rPr>
              <a:t>严监生</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100"/>
                                        <p:tgtEl>
                                          <p:spTgt spid="3"/>
                                        </p:tgtEl>
                                        <p:attrNameLst>
                                          <p:attrName>style.color</p:attrName>
                                        </p:attrNameLst>
                                      </p:cBhvr>
                                      <p:tavLst>
                                        <p:tav tm="0">
                                          <p:val>
                                            <p:clrVal>
                                              <a:srgbClr val="00CCFF"/>
                                            </p:clrVal>
                                          </p:val>
                                        </p:tav>
                                        <p:tav tm="50000">
                                          <p:val>
                                            <p:clrVal>
                                              <a:schemeClr val="hlink"/>
                                            </p:clrVal>
                                          </p:val>
                                        </p:tav>
                                      </p:tavLst>
                                    </p:anim>
                                    <p:anim calcmode="discrete" valueType="clr">
                                      <p:cBhvr>
                                        <p:cTn id="14" dur="100"/>
                                        <p:tgtEl>
                                          <p:spTgt spid="3"/>
                                        </p:tgtEl>
                                        <p:attrNameLst>
                                          <p:attrName>fillcolor</p:attrName>
                                        </p:attrNameLst>
                                      </p:cBhvr>
                                      <p:tavLst>
                                        <p:tav tm="0">
                                          <p:val>
                                            <p:clrVal>
                                              <a:schemeClr val="accent2"/>
                                            </p:clrVal>
                                          </p:val>
                                        </p:tav>
                                        <p:tav tm="50000">
                                          <p:val>
                                            <p:clrVal>
                                              <a:schemeClr val="hlink"/>
                                            </p:clrVal>
                                          </p:val>
                                        </p:tav>
                                      </p:tavLst>
                                    </p:anim>
                                    <p:set>
                                      <p:cBhvr>
                                        <p:cTn id="15" dur="100"/>
                                        <p:tgtEl>
                                          <p:spTgt spid="3"/>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4"/>
                                        </p:tgtEl>
                                        <p:attrNameLst>
                                          <p:attrName>style.visibility</p:attrName>
                                        </p:attrNameLst>
                                      </p:cBhvr>
                                      <p:to>
                                        <p:strVal val="visible"/>
                                      </p:to>
                                    </p:set>
                                    <p:anim calcmode="discrete" valueType="clr">
                                      <p:cBhvr override="childStyle">
                                        <p:cTn id="20" dur="100"/>
                                        <p:tgtEl>
                                          <p:spTgt spid="4"/>
                                        </p:tgtEl>
                                        <p:attrNameLst>
                                          <p:attrName>style.color</p:attrName>
                                        </p:attrNameLst>
                                      </p:cBhvr>
                                      <p:tavLst>
                                        <p:tav tm="0">
                                          <p:val>
                                            <p:clrVal>
                                              <a:srgbClr val="00CCFF"/>
                                            </p:clrVal>
                                          </p:val>
                                        </p:tav>
                                        <p:tav tm="50000">
                                          <p:val>
                                            <p:clrVal>
                                              <a:schemeClr val="hlink"/>
                                            </p:clrVal>
                                          </p:val>
                                        </p:tav>
                                      </p:tavLst>
                                    </p:anim>
                                    <p:anim calcmode="discrete" valueType="clr">
                                      <p:cBhvr>
                                        <p:cTn id="21" dur="100"/>
                                        <p:tgtEl>
                                          <p:spTgt spid="4"/>
                                        </p:tgtEl>
                                        <p:attrNameLst>
                                          <p:attrName>fillcolor</p:attrName>
                                        </p:attrNameLst>
                                      </p:cBhvr>
                                      <p:tavLst>
                                        <p:tav tm="0">
                                          <p:val>
                                            <p:clrVal>
                                              <a:schemeClr val="accent2"/>
                                            </p:clrVal>
                                          </p:val>
                                        </p:tav>
                                        <p:tav tm="50000">
                                          <p:val>
                                            <p:clrVal>
                                              <a:schemeClr val="hlink"/>
                                            </p:clrVal>
                                          </p:val>
                                        </p:tav>
                                      </p:tavLst>
                                    </p:anim>
                                    <p:set>
                                      <p:cBhvr>
                                        <p:cTn id="22" dur="100"/>
                                        <p:tgtEl>
                                          <p:spTgt spid="4"/>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5"/>
                                        </p:tgtEl>
                                        <p:attrNameLst>
                                          <p:attrName>style.visibility</p:attrName>
                                        </p:attrNameLst>
                                      </p:cBhvr>
                                      <p:to>
                                        <p:strVal val="visible"/>
                                      </p:to>
                                    </p:set>
                                    <p:anim calcmode="discrete" valueType="clr">
                                      <p:cBhvr override="childStyle">
                                        <p:cTn id="27" dur="100"/>
                                        <p:tgtEl>
                                          <p:spTgt spid="5"/>
                                        </p:tgtEl>
                                        <p:attrNameLst>
                                          <p:attrName>style.color</p:attrName>
                                        </p:attrNameLst>
                                      </p:cBhvr>
                                      <p:tavLst>
                                        <p:tav tm="0">
                                          <p:val>
                                            <p:clrVal>
                                              <a:srgbClr val="00CCFF"/>
                                            </p:clrVal>
                                          </p:val>
                                        </p:tav>
                                        <p:tav tm="50000">
                                          <p:val>
                                            <p:clrVal>
                                              <a:schemeClr val="hlink"/>
                                            </p:clrVal>
                                          </p:val>
                                        </p:tav>
                                      </p:tavLst>
                                    </p:anim>
                                    <p:anim calcmode="discrete" valueType="clr">
                                      <p:cBhvr>
                                        <p:cTn id="28" dur="100"/>
                                        <p:tgtEl>
                                          <p:spTgt spid="5"/>
                                        </p:tgtEl>
                                        <p:attrNameLst>
                                          <p:attrName>fillcolor</p:attrName>
                                        </p:attrNameLst>
                                      </p:cBhvr>
                                      <p:tavLst>
                                        <p:tav tm="0">
                                          <p:val>
                                            <p:clrVal>
                                              <a:schemeClr val="accent2"/>
                                            </p:clrVal>
                                          </p:val>
                                        </p:tav>
                                        <p:tav tm="50000">
                                          <p:val>
                                            <p:clrVal>
                                              <a:schemeClr val="hlink"/>
                                            </p:clrVal>
                                          </p:val>
                                        </p:tav>
                                      </p:tavLst>
                                    </p:anim>
                                    <p:set>
                                      <p:cBhvr>
                                        <p:cTn id="29" dur="100"/>
                                        <p:tgtEl>
                                          <p:spTgt spid="5"/>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6"/>
                                        </p:tgtEl>
                                        <p:attrNameLst>
                                          <p:attrName>style.visibility</p:attrName>
                                        </p:attrNameLst>
                                      </p:cBhvr>
                                      <p:to>
                                        <p:strVal val="visible"/>
                                      </p:to>
                                    </p:set>
                                    <p:anim calcmode="discrete" valueType="clr">
                                      <p:cBhvr override="childStyle">
                                        <p:cTn id="34" dur="100"/>
                                        <p:tgtEl>
                                          <p:spTgt spid="6"/>
                                        </p:tgtEl>
                                        <p:attrNameLst>
                                          <p:attrName>style.color</p:attrName>
                                        </p:attrNameLst>
                                      </p:cBhvr>
                                      <p:tavLst>
                                        <p:tav tm="0">
                                          <p:val>
                                            <p:clrVal>
                                              <a:srgbClr val="00CCFF"/>
                                            </p:clrVal>
                                          </p:val>
                                        </p:tav>
                                        <p:tav tm="50000">
                                          <p:val>
                                            <p:clrVal>
                                              <a:schemeClr val="hlink"/>
                                            </p:clrVal>
                                          </p:val>
                                        </p:tav>
                                      </p:tavLst>
                                    </p:anim>
                                    <p:anim calcmode="discrete" valueType="clr">
                                      <p:cBhvr>
                                        <p:cTn id="35" dur="100"/>
                                        <p:tgtEl>
                                          <p:spTgt spid="6"/>
                                        </p:tgtEl>
                                        <p:attrNameLst>
                                          <p:attrName>fillcolor</p:attrName>
                                        </p:attrNameLst>
                                      </p:cBhvr>
                                      <p:tavLst>
                                        <p:tav tm="0">
                                          <p:val>
                                            <p:clrVal>
                                              <a:schemeClr val="accent2"/>
                                            </p:clrVal>
                                          </p:val>
                                        </p:tav>
                                        <p:tav tm="50000">
                                          <p:val>
                                            <p:clrVal>
                                              <a:schemeClr val="hlink"/>
                                            </p:clrVal>
                                          </p:val>
                                        </p:tav>
                                      </p:tavLst>
                                    </p:anim>
                                    <p:set>
                                      <p:cBhvr>
                                        <p:cTn id="36" dur="100"/>
                                        <p:tgtEl>
                                          <p:spTgt spid="6"/>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8"/>
                                        </p:tgtEl>
                                        <p:attrNameLst>
                                          <p:attrName>style.visibility</p:attrName>
                                        </p:attrNameLst>
                                      </p:cBhvr>
                                      <p:to>
                                        <p:strVal val="visible"/>
                                      </p:to>
                                    </p:set>
                                    <p:anim calcmode="discrete" valueType="clr">
                                      <p:cBhvr override="childStyle">
                                        <p:cTn id="41" dur="100"/>
                                        <p:tgtEl>
                                          <p:spTgt spid="8"/>
                                        </p:tgtEl>
                                        <p:attrNameLst>
                                          <p:attrName>style.color</p:attrName>
                                        </p:attrNameLst>
                                      </p:cBhvr>
                                      <p:tavLst>
                                        <p:tav tm="0">
                                          <p:val>
                                            <p:clrVal>
                                              <a:srgbClr val="00CCFF"/>
                                            </p:clrVal>
                                          </p:val>
                                        </p:tav>
                                        <p:tav tm="50000">
                                          <p:val>
                                            <p:clrVal>
                                              <a:schemeClr val="hlink"/>
                                            </p:clrVal>
                                          </p:val>
                                        </p:tav>
                                      </p:tavLst>
                                    </p:anim>
                                    <p:anim calcmode="discrete" valueType="clr">
                                      <p:cBhvr>
                                        <p:cTn id="42" dur="100"/>
                                        <p:tgtEl>
                                          <p:spTgt spid="8"/>
                                        </p:tgtEl>
                                        <p:attrNameLst>
                                          <p:attrName>fillcolor</p:attrName>
                                        </p:attrNameLst>
                                      </p:cBhvr>
                                      <p:tavLst>
                                        <p:tav tm="0">
                                          <p:val>
                                            <p:clrVal>
                                              <a:schemeClr val="accent2"/>
                                            </p:clrVal>
                                          </p:val>
                                        </p:tav>
                                        <p:tav tm="50000">
                                          <p:val>
                                            <p:clrVal>
                                              <a:schemeClr val="hlink"/>
                                            </p:clrVal>
                                          </p:val>
                                        </p:tav>
                                      </p:tavLst>
                                    </p:anim>
                                    <p:set>
                                      <p:cBhvr>
                                        <p:cTn id="43" dur="10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5" grpId="0"/>
      <p:bldP spid="6" grpId="0"/>
      <p:bldP spid="8"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1856</Words>
  <Application>WPS 演示</Application>
  <PresentationFormat>自定义</PresentationFormat>
  <Paragraphs>120</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Calibri Light</vt:lpstr>
      <vt:lpstr>微软雅黑</vt:lpstr>
      <vt:lpstr>楷体</vt:lpstr>
      <vt:lpstr>黑体</vt:lpstr>
      <vt:lpstr>Arial Unicode MS</vt:lpstr>
      <vt:lpstr>Calibri</vt:lpstr>
      <vt:lpstr>Raleway Black</vt:lpstr>
      <vt:lpstr>Times New Roman</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