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audio3.wav" ContentType="audio/wav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3" r:id="rId6"/>
    <p:sldId id="264" r:id="rId7"/>
    <p:sldId id="265" r:id="rId8"/>
    <p:sldId id="266" r:id="rId9"/>
    <p:sldId id="267" r:id="rId10"/>
    <p:sldId id="268" r:id="rId11"/>
    <p:sldId id="273" r:id="rId12"/>
    <p:sldId id="275" r:id="rId13"/>
    <p:sldId id="278" r:id="rId14"/>
    <p:sldId id="279" r:id="rId15"/>
    <p:sldId id="280" r:id="rId16"/>
    <p:sldId id="281" r:id="rId17"/>
    <p:sldId id="282" r:id="rId18"/>
    <p:sldId id="270" r:id="rId19"/>
    <p:sldId id="277" r:id="rId20"/>
    <p:sldId id="272" r:id="rId21"/>
    <p:sldId id="276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7015" autoAdjust="0"/>
    <p:restoredTop sz="94660"/>
  </p:normalViewPr>
  <p:slideViewPr>
    <p:cSldViewPr snapToGrid="0">
      <p:cViewPr>
        <p:scale>
          <a:sx n="77" d="100"/>
          <a:sy n="77" d="100"/>
        </p:scale>
        <p:origin x="54" y="4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F632DD-DD74-4BEB-A03B-67DDEB8C9A4D}" type="datetimeFigureOut">
              <a:rPr lang="zh-CN" altLang="en-US" smtClean="0"/>
              <a:t>2018/4/17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5945CB-3819-44D2-A437-AFB73CF7C4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41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17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485FA0-5B4B-4C5F-A723-28738306F047}" type="slidenum">
              <a:rPr lang="en-US" altLang="zh-CN" smtClean="0"/>
              <a:pPr/>
              <a:t>17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009472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D9966-5566-4165-A46B-37EA092D3BA5}" type="datetimeFigureOut">
              <a:rPr lang="zh-CN" altLang="en-US" smtClean="0"/>
              <a:t>2018/4/17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495A0-2EC3-4829-BA58-CC26CC01E8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956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D9966-5566-4165-A46B-37EA092D3BA5}" type="datetimeFigureOut">
              <a:rPr lang="zh-CN" altLang="en-US" smtClean="0"/>
              <a:t>2018/4/17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495A0-2EC3-4829-BA58-CC26CC01E8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826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D9966-5566-4165-A46B-37EA092D3BA5}" type="datetimeFigureOut">
              <a:rPr lang="zh-CN" altLang="en-US" smtClean="0"/>
              <a:t>2018/4/17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495A0-2EC3-4829-BA58-CC26CC01E8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996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D9966-5566-4165-A46B-37EA092D3BA5}" type="datetimeFigureOut">
              <a:rPr lang="zh-CN" altLang="en-US" smtClean="0"/>
              <a:t>2018/4/17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495A0-2EC3-4829-BA58-CC26CC01E8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143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D9966-5566-4165-A46B-37EA092D3BA5}" type="datetimeFigureOut">
              <a:rPr lang="zh-CN" altLang="en-US" smtClean="0"/>
              <a:t>2018/4/17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495A0-2EC3-4829-BA58-CC26CC01E8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682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D9966-5566-4165-A46B-37EA092D3BA5}" type="datetimeFigureOut">
              <a:rPr lang="zh-CN" altLang="en-US" smtClean="0"/>
              <a:t>2018/4/17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495A0-2EC3-4829-BA58-CC26CC01E8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771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D9966-5566-4165-A46B-37EA092D3BA5}" type="datetimeFigureOut">
              <a:rPr lang="zh-CN" altLang="en-US" smtClean="0"/>
              <a:t>2018/4/17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495A0-2EC3-4829-BA58-CC26CC01E8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181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D9966-5566-4165-A46B-37EA092D3BA5}" type="datetimeFigureOut">
              <a:rPr lang="zh-CN" altLang="en-US" smtClean="0"/>
              <a:t>2018/4/17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495A0-2EC3-4829-BA58-CC26CC01E8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670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D9966-5566-4165-A46B-37EA092D3BA5}" type="datetimeFigureOut">
              <a:rPr lang="zh-CN" altLang="en-US" smtClean="0"/>
              <a:t>2018/4/17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495A0-2EC3-4829-BA58-CC26CC01E8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7416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D9966-5566-4165-A46B-37EA092D3BA5}" type="datetimeFigureOut">
              <a:rPr lang="zh-CN" altLang="en-US" smtClean="0"/>
              <a:t>2018/4/17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495A0-2EC3-4829-BA58-CC26CC01E8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676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D9966-5566-4165-A46B-37EA092D3BA5}" type="datetimeFigureOut">
              <a:rPr lang="zh-CN" altLang="en-US" smtClean="0"/>
              <a:t>2018/4/17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495A0-2EC3-4829-BA58-CC26CC01E8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914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4D9966-5566-4165-A46B-37EA092D3BA5}" type="datetimeFigureOut">
              <a:rPr lang="zh-CN" altLang="en-US" smtClean="0"/>
              <a:t>2018/4/17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495A0-2EC3-4829-BA58-CC26CC01E8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83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1550894" y="853422"/>
            <a:ext cx="9144000" cy="2387600"/>
          </a:xfrm>
        </p:spPr>
        <p:txBody>
          <a:bodyPr/>
          <a:lstStyle/>
          <a:p>
            <a:pPr eaLnBrk="1" hangingPunct="1"/>
            <a:r>
              <a:rPr lang="zh-CN" altLang="en-US" sz="9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答谢中书书</a:t>
            </a: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6875931" y="3415834"/>
            <a:ext cx="285974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dirty="0">
                <a:latin typeface="隶书" panose="02010509060101010101" pitchFamily="49" charset="-122"/>
                <a:ea typeface="隶书" panose="02010509060101010101" pitchFamily="49" charset="-122"/>
                <a:cs typeface="+mj-cs"/>
              </a:rPr>
              <a:t>陶弘景</a:t>
            </a:r>
          </a:p>
        </p:txBody>
      </p:sp>
    </p:spTree>
    <p:extLst>
      <p:ext uri="{BB962C8B-B14F-4D97-AF65-F5344CB8AC3E}">
        <p14:creationId xmlns:p14="http://schemas.microsoft.com/office/powerpoint/2010/main" val="4025275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838200" y="214812"/>
            <a:ext cx="10515600" cy="1325563"/>
          </a:xfrm>
        </p:spPr>
        <p:txBody>
          <a:bodyPr/>
          <a:lstStyle/>
          <a:p>
            <a:pPr algn="l" eaLnBrk="1" hangingPunct="1"/>
            <a:r>
              <a:rPr lang="zh-CN" altLang="en-US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品味</a:t>
            </a:r>
            <a:r>
              <a:rPr lang="zh-CN" altLang="en-US" dirty="0" smtClean="0">
                <a:latin typeface="隶书" panose="02010509060101010101" pitchFamily="49" charset="-122"/>
                <a:ea typeface="隶书" panose="02010509060101010101" pitchFamily="49" charset="-122"/>
              </a:rPr>
              <a:t>探究</a:t>
            </a:r>
            <a:endParaRPr lang="zh-CN" altLang="en-US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355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zh-CN" sz="32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sz="32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、表达</a:t>
            </a:r>
            <a:r>
              <a:rPr lang="zh-CN" altLang="en-US" sz="32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了作者怎样的思想感情？最能体现作者</a:t>
            </a:r>
            <a:r>
              <a:rPr lang="zh-CN" altLang="en-US" sz="3200" dirty="0" smtClean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思想感情</a:t>
            </a:r>
            <a:r>
              <a:rPr lang="zh-CN" altLang="en-US" sz="32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的语句是什么</a:t>
            </a:r>
            <a:r>
              <a:rPr lang="zh-CN" altLang="en-US" sz="32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？</a:t>
            </a:r>
            <a:endParaRPr lang="en-US" altLang="zh-CN" sz="3200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endParaRPr lang="zh-CN" altLang="en-US" sz="3200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zh-CN" altLang="en-US" sz="32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思想感情</a:t>
            </a:r>
            <a:r>
              <a:rPr lang="zh-CN" altLang="en-US" sz="32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：</a:t>
            </a:r>
            <a:r>
              <a:rPr lang="zh-CN" altLang="en-US" sz="3200" dirty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表达了作者</a:t>
            </a:r>
            <a:r>
              <a:rPr lang="zh-CN" altLang="en-US" sz="3200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沉醉于山水的</a:t>
            </a:r>
            <a:r>
              <a:rPr lang="zh-CN" altLang="en-US" sz="3200" dirty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愉悦之情</a:t>
            </a:r>
            <a:r>
              <a:rPr lang="zh-CN" altLang="en-US" sz="3200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和能够和古今山水知音比肩的</a:t>
            </a:r>
            <a:r>
              <a:rPr lang="zh-CN" altLang="en-US" sz="3200" dirty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得意之感</a:t>
            </a:r>
            <a:r>
              <a:rPr lang="zh-CN" altLang="en-US" sz="3200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zh-CN" altLang="en-US" sz="32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语句</a:t>
            </a:r>
            <a:r>
              <a:rPr lang="zh-CN" altLang="en-US" sz="32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：</a:t>
            </a:r>
            <a:r>
              <a:rPr lang="zh-CN" altLang="en-US" sz="3200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实是欲界之仙都。自康乐以来，未复有能与其奇者。 </a:t>
            </a:r>
          </a:p>
          <a:p>
            <a:pPr marL="0" indent="0">
              <a:buNone/>
            </a:pPr>
            <a:endParaRPr lang="en-US" altLang="zh-CN" sz="3200" dirty="0">
              <a:solidFill>
                <a:srgbClr val="FF33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23556" name="Picture 4" descr="080">
            <a:hlinkClick r:id="" action="ppaction://hlinkshowjump?jump=previousslide"/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5726" y="5661025"/>
            <a:ext cx="352425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0316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1118714"/>
            <a:ext cx="9438556" cy="1800225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     </a:t>
            </a:r>
            <a:r>
              <a:rPr lang="en-US" altLang="zh-CN" sz="28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4</a:t>
            </a:r>
            <a:r>
              <a:rPr lang="zh-CN" altLang="en-US" sz="28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、</a:t>
            </a:r>
            <a:r>
              <a:rPr lang="zh-CN" altLang="en-US" sz="32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把</a:t>
            </a:r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“晓雾将歇”“夕日欲颓”改成“晓雾将散”“夕日欲坠”好不好？为什么？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39684" y="3069253"/>
            <a:ext cx="9025178" cy="31242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z="3200" dirty="0" smtClean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不好</a:t>
            </a:r>
            <a:r>
              <a:rPr lang="zh-CN" altLang="en-US" sz="3600" b="1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  <a:r>
              <a:rPr lang="zh-CN" altLang="en-US" sz="3200" dirty="0" smtClean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原</a:t>
            </a:r>
            <a:r>
              <a:rPr lang="zh-CN" altLang="en-US" sz="3200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句的“歇”“颓”把晓雾和夕日</a:t>
            </a:r>
            <a:r>
              <a:rPr lang="zh-CN" altLang="en-US" sz="3200" dirty="0" smtClean="0">
                <a:solidFill>
                  <a:schemeClr val="accen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拟人化</a:t>
            </a:r>
            <a:r>
              <a:rPr lang="zh-CN" altLang="en-US" sz="3200" dirty="0" smtClean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了</a:t>
            </a:r>
            <a:r>
              <a:rPr lang="zh-CN" altLang="en-US" sz="3200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，表现作者对山川喜爱的情感。</a:t>
            </a:r>
          </a:p>
        </p:txBody>
      </p:sp>
      <p:sp>
        <p:nvSpPr>
          <p:cNvPr id="4" name="Rectangle 2"/>
          <p:cNvSpPr txBox="1">
            <a:spLocks noRot="1" noChangeArrowheads="1"/>
          </p:cNvSpPr>
          <p:nvPr/>
        </p:nvSpPr>
        <p:spPr>
          <a:xfrm>
            <a:off x="838200" y="21481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品味探究</a:t>
            </a:r>
            <a:endParaRPr lang="zh-CN" altLang="en-US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5031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1452858" y="1733167"/>
            <a:ext cx="8229600" cy="1143000"/>
          </a:xfrm>
          <a:noFill/>
        </p:spPr>
        <p:txBody>
          <a:bodyPr anchor="ctr"/>
          <a:lstStyle/>
          <a:p>
            <a:pPr eaLnBrk="1" hangingPunct="1"/>
            <a:r>
              <a:rPr lang="en-US" altLang="zh-CN" sz="32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5</a:t>
            </a:r>
            <a:r>
              <a:rPr lang="zh-CN" altLang="en-US" sz="32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、“</a:t>
            </a:r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自康乐以来，未复有能与其奇者”隐含着什么感情？</a:t>
            </a:r>
            <a:r>
              <a:rPr lang="zh-CN" altLang="en-US" sz="2400" dirty="0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3446" y="3357058"/>
            <a:ext cx="8572220" cy="1708150"/>
          </a:xfrm>
        </p:spPr>
        <p:txBody>
          <a:bodyPr>
            <a:normAutofit/>
          </a:bodyPr>
          <a:lstStyle/>
          <a:p>
            <a:pPr marL="0" indent="0" eaLnBrk="1" hangingPunct="1">
              <a:buNone/>
            </a:pPr>
            <a:r>
              <a:rPr lang="zh-CN" altLang="en-US" sz="3200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带有自豪之感，也有与谢灵运比肩之意。</a:t>
            </a:r>
          </a:p>
        </p:txBody>
      </p:sp>
      <p:sp>
        <p:nvSpPr>
          <p:cNvPr id="4" name="Rectangle 2"/>
          <p:cNvSpPr txBox="1">
            <a:spLocks noRot="1" noChangeArrowheads="1"/>
          </p:cNvSpPr>
          <p:nvPr/>
        </p:nvSpPr>
        <p:spPr>
          <a:xfrm>
            <a:off x="838200" y="21481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品味探究</a:t>
            </a:r>
            <a:endParaRPr lang="zh-CN" altLang="en-US" sz="4800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3141698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3" grpId="0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9" name="Text Box 3"/>
          <p:cNvSpPr txBox="1">
            <a:spLocks noChangeArrowheads="1"/>
          </p:cNvSpPr>
          <p:nvPr/>
        </p:nvSpPr>
        <p:spPr bwMode="auto">
          <a:xfrm>
            <a:off x="1828801" y="1492250"/>
            <a:ext cx="4537075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CN" sz="3200" dirty="0" smtClean="0">
                <a:latin typeface="隶书" panose="02010509060101010101" pitchFamily="49" charset="-122"/>
                <a:ea typeface="隶书" panose="02010509060101010101" pitchFamily="49" charset="-122"/>
                <a:cs typeface="+mj-cs"/>
              </a:rPr>
              <a:t>6</a:t>
            </a:r>
            <a:r>
              <a:rPr lang="zh-CN" altLang="en-US" sz="3200" dirty="0" smtClean="0">
                <a:latin typeface="隶书" panose="02010509060101010101" pitchFamily="49" charset="-122"/>
                <a:ea typeface="隶书" panose="02010509060101010101" pitchFamily="49" charset="-122"/>
                <a:cs typeface="+mj-cs"/>
              </a:rPr>
              <a:t>、</a:t>
            </a:r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  <a:cs typeface="+mj-cs"/>
              </a:rPr>
              <a:t>本文美在哪里？</a:t>
            </a:r>
          </a:p>
        </p:txBody>
      </p:sp>
      <p:sp>
        <p:nvSpPr>
          <p:cNvPr id="116741" name="Rectangle 5"/>
          <p:cNvSpPr>
            <a:spLocks noChangeArrowheads="1"/>
          </p:cNvSpPr>
          <p:nvPr/>
        </p:nvSpPr>
        <p:spPr bwMode="auto">
          <a:xfrm>
            <a:off x="2895601" y="2406650"/>
            <a:ext cx="29368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山水相映之美</a:t>
            </a:r>
          </a:p>
        </p:txBody>
      </p:sp>
      <p:sp>
        <p:nvSpPr>
          <p:cNvPr id="116742" name="Rectangle 6"/>
          <p:cNvSpPr>
            <a:spLocks noChangeArrowheads="1"/>
          </p:cNvSpPr>
          <p:nvPr/>
        </p:nvSpPr>
        <p:spPr bwMode="auto">
          <a:xfrm>
            <a:off x="6578601" y="2406650"/>
            <a:ext cx="29368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色彩配合之美</a:t>
            </a:r>
          </a:p>
        </p:txBody>
      </p:sp>
      <p:sp>
        <p:nvSpPr>
          <p:cNvPr id="116743" name="Rectangle 7"/>
          <p:cNvSpPr>
            <a:spLocks noChangeArrowheads="1"/>
          </p:cNvSpPr>
          <p:nvPr/>
        </p:nvSpPr>
        <p:spPr bwMode="auto">
          <a:xfrm>
            <a:off x="2895601" y="3321050"/>
            <a:ext cx="29368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晨昏变化之美</a:t>
            </a:r>
          </a:p>
        </p:txBody>
      </p:sp>
      <p:sp>
        <p:nvSpPr>
          <p:cNvPr id="116744" name="Rectangle 8"/>
          <p:cNvSpPr>
            <a:spLocks noChangeArrowheads="1"/>
          </p:cNvSpPr>
          <p:nvPr/>
        </p:nvSpPr>
        <p:spPr bwMode="auto">
          <a:xfrm>
            <a:off x="6578601" y="3321050"/>
            <a:ext cx="29368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动静相衬之美</a:t>
            </a:r>
          </a:p>
        </p:txBody>
      </p:sp>
      <p:pic>
        <p:nvPicPr>
          <p:cNvPr id="116745" name="Picture 9" descr="SO01380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94900" y="152400"/>
            <a:ext cx="673100" cy="74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2"/>
          <p:cNvSpPr txBox="1">
            <a:spLocks noRot="1" noChangeArrowheads="1"/>
          </p:cNvSpPr>
          <p:nvPr/>
        </p:nvSpPr>
        <p:spPr>
          <a:xfrm>
            <a:off x="838200" y="21481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品味探究</a:t>
            </a:r>
            <a:endParaRPr lang="zh-CN" altLang="en-US" sz="4800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389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6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6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6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39" grpId="0" autoUpdateAnimBg="0"/>
      <p:bldP spid="116741" grpId="0" autoUpdateAnimBg="0"/>
      <p:bldP spid="116742" grpId="0" autoUpdateAnimBg="0"/>
      <p:bldP spid="116743" grpId="0" autoUpdateAnimBg="0"/>
      <p:bldP spid="116744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4" name="Text Box 4"/>
          <p:cNvSpPr txBox="1">
            <a:spLocks noChangeArrowheads="1"/>
          </p:cNvSpPr>
          <p:nvPr/>
        </p:nvSpPr>
        <p:spPr bwMode="auto">
          <a:xfrm>
            <a:off x="3482975" y="1123950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kumimoji="1" lang="zh-CN" altLang="zh-CN" sz="24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7765" name="Text Box 5"/>
          <p:cNvSpPr txBox="1">
            <a:spLocks noChangeArrowheads="1"/>
          </p:cNvSpPr>
          <p:nvPr/>
        </p:nvSpPr>
        <p:spPr bwMode="auto">
          <a:xfrm>
            <a:off x="3071814" y="548213"/>
            <a:ext cx="6769100" cy="120032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r>
              <a:rPr lang="en-US" altLang="zh-CN" sz="7200" b="1" dirty="0">
                <a:solidFill>
                  <a:srgbClr val="0066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en-US" sz="4800" b="1" dirty="0">
                <a:solidFill>
                  <a:srgbClr val="00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山水相映之</a:t>
            </a:r>
            <a:r>
              <a:rPr lang="zh-CN" altLang="en-US" sz="4800" b="1" dirty="0" smtClean="0">
                <a:solidFill>
                  <a:srgbClr val="00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美</a:t>
            </a:r>
            <a:endParaRPr lang="zh-CN" altLang="en-US" sz="8000" b="1" dirty="0">
              <a:solidFill>
                <a:srgbClr val="0066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7766" name="Text Box 6"/>
          <p:cNvSpPr txBox="1">
            <a:spLocks noChangeArrowheads="1"/>
          </p:cNvSpPr>
          <p:nvPr/>
        </p:nvSpPr>
        <p:spPr bwMode="auto">
          <a:xfrm>
            <a:off x="2640014" y="2349500"/>
            <a:ext cx="64087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kumimoji="1" lang="zh-CN" altLang="zh-CN" sz="24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7767" name="Text Box 7"/>
          <p:cNvSpPr txBox="1">
            <a:spLocks noChangeArrowheads="1"/>
          </p:cNvSpPr>
          <p:nvPr/>
        </p:nvSpPr>
        <p:spPr bwMode="auto">
          <a:xfrm>
            <a:off x="1524000" y="2420938"/>
            <a:ext cx="91440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kumimoji="1" lang="zh-CN" altLang="zh-CN" sz="66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7768" name="Text Box 8"/>
          <p:cNvSpPr txBox="1">
            <a:spLocks noChangeArrowheads="1"/>
          </p:cNvSpPr>
          <p:nvPr/>
        </p:nvSpPr>
        <p:spPr bwMode="auto">
          <a:xfrm>
            <a:off x="2279650" y="3082926"/>
            <a:ext cx="7488238" cy="950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288000" bIns="288000">
            <a:spAutoFit/>
          </a:bodyPr>
          <a:lstStyle/>
          <a:p>
            <a:endParaRPr kumimoji="1" lang="zh-CN" altLang="zh-CN" sz="24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7769" name="Text Box 9"/>
          <p:cNvSpPr txBox="1">
            <a:spLocks noChangeArrowheads="1"/>
          </p:cNvSpPr>
          <p:nvPr/>
        </p:nvSpPr>
        <p:spPr bwMode="auto">
          <a:xfrm>
            <a:off x="2135189" y="2276475"/>
            <a:ext cx="77057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kumimoji="1" lang="zh-CN" altLang="zh-CN" sz="24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7770" name="Rectangle 10"/>
          <p:cNvSpPr>
            <a:spLocks noChangeArrowheads="1"/>
          </p:cNvSpPr>
          <p:nvPr/>
        </p:nvSpPr>
        <p:spPr bwMode="auto">
          <a:xfrm>
            <a:off x="1524000" y="2156887"/>
            <a:ext cx="9144000" cy="255454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r>
              <a:rPr lang="en-US" altLang="zh-CN" sz="4000" b="1" dirty="0">
                <a:solidFill>
                  <a:schemeClr val="accen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r>
              <a:rPr lang="zh-CN" altLang="en-US" sz="4000" b="1" dirty="0">
                <a:solidFill>
                  <a:schemeClr val="accen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这里有山水相映之美，你看，山的峻峭，水的明丽。水的动势给山增加了活力，山的倒影给水铺上了异彩，二者相映成趣。</a:t>
            </a:r>
          </a:p>
        </p:txBody>
      </p:sp>
    </p:spTree>
    <p:extLst>
      <p:ext uri="{BB962C8B-B14F-4D97-AF65-F5344CB8AC3E}">
        <p14:creationId xmlns:p14="http://schemas.microsoft.com/office/powerpoint/2010/main" val="2747398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9" name="Rectangle 5"/>
          <p:cNvSpPr>
            <a:spLocks noChangeArrowheads="1"/>
          </p:cNvSpPr>
          <p:nvPr/>
        </p:nvSpPr>
        <p:spPr bwMode="auto">
          <a:xfrm>
            <a:off x="3642704" y="770366"/>
            <a:ext cx="5834062" cy="83099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r>
              <a:rPr lang="zh-CN" altLang="en-US" sz="4800" b="1" dirty="0">
                <a:solidFill>
                  <a:srgbClr val="00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色彩配合之</a:t>
            </a:r>
            <a:r>
              <a:rPr lang="zh-CN" altLang="en-US" sz="4800" b="1" dirty="0" smtClean="0">
                <a:solidFill>
                  <a:srgbClr val="00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美</a:t>
            </a:r>
            <a:endParaRPr lang="zh-CN" altLang="en-US" sz="4800" b="1" dirty="0">
              <a:solidFill>
                <a:srgbClr val="0066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8790" name="Text Box 6"/>
          <p:cNvSpPr txBox="1">
            <a:spLocks noChangeArrowheads="1"/>
          </p:cNvSpPr>
          <p:nvPr/>
        </p:nvSpPr>
        <p:spPr bwMode="auto">
          <a:xfrm>
            <a:off x="2782888" y="2781300"/>
            <a:ext cx="71294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kumimoji="1" lang="zh-CN" altLang="zh-CN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8792" name="Rectangle 8"/>
          <p:cNvSpPr>
            <a:spLocks noChangeArrowheads="1"/>
          </p:cNvSpPr>
          <p:nvPr/>
        </p:nvSpPr>
        <p:spPr bwMode="auto">
          <a:xfrm>
            <a:off x="1504950" y="2506816"/>
            <a:ext cx="9685338" cy="193899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这里有色彩配合之美，你看，两岸石壁，五色交辉；青林翠竹，四时俱备，蓝天作背景，绿水为衬托，绚丽动人，美不胜收。</a:t>
            </a:r>
          </a:p>
        </p:txBody>
      </p:sp>
    </p:spTree>
    <p:extLst>
      <p:ext uri="{BB962C8B-B14F-4D97-AF65-F5344CB8AC3E}">
        <p14:creationId xmlns:p14="http://schemas.microsoft.com/office/powerpoint/2010/main" val="1085848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3" name="Text Box 5"/>
          <p:cNvSpPr txBox="1">
            <a:spLocks noChangeArrowheads="1"/>
          </p:cNvSpPr>
          <p:nvPr/>
        </p:nvSpPr>
        <p:spPr bwMode="auto">
          <a:xfrm>
            <a:off x="2566989" y="908050"/>
            <a:ext cx="48974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kumimoji="1" lang="zh-CN" altLang="zh-CN" sz="2400"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119814" name="Rectangle 6"/>
          <p:cNvSpPr>
            <a:spLocks noChangeArrowheads="1"/>
          </p:cNvSpPr>
          <p:nvPr/>
        </p:nvSpPr>
        <p:spPr bwMode="auto">
          <a:xfrm>
            <a:off x="3611563" y="311829"/>
            <a:ext cx="7056437" cy="83099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r>
              <a:rPr lang="zh-CN" altLang="en-US" sz="4800" b="1" dirty="0">
                <a:solidFill>
                  <a:srgbClr val="00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晨昏变化之</a:t>
            </a:r>
            <a:r>
              <a:rPr lang="zh-CN" altLang="en-US" sz="4800" b="1" dirty="0" smtClean="0">
                <a:solidFill>
                  <a:srgbClr val="00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美</a:t>
            </a:r>
            <a:endParaRPr lang="zh-CN" altLang="en-US" sz="4800" b="1" dirty="0">
              <a:solidFill>
                <a:srgbClr val="0066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9815" name="Text Box 7"/>
          <p:cNvSpPr txBox="1">
            <a:spLocks noChangeArrowheads="1"/>
          </p:cNvSpPr>
          <p:nvPr/>
        </p:nvSpPr>
        <p:spPr bwMode="auto">
          <a:xfrm>
            <a:off x="2711450" y="2276475"/>
            <a:ext cx="5905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kumimoji="1" lang="zh-CN" altLang="zh-CN" sz="2400"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119816" name="Rectangle 8"/>
          <p:cNvSpPr>
            <a:spLocks noChangeArrowheads="1"/>
          </p:cNvSpPr>
          <p:nvPr/>
        </p:nvSpPr>
        <p:spPr bwMode="auto">
          <a:xfrm>
            <a:off x="1636734" y="2117226"/>
            <a:ext cx="9144000" cy="255454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lvl="1">
              <a:spcBef>
                <a:spcPct val="20000"/>
              </a:spcBef>
              <a:buClr>
                <a:schemeClr val="tx1"/>
              </a:buClr>
              <a:buSzPct val="75000"/>
            </a:pPr>
            <a:r>
              <a:rPr lang="zh-CN" altLang="en-US" sz="4000" b="1" dirty="0">
                <a:solidFill>
                  <a:schemeClr val="accen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这里有晨昏变化之美，你看，清晨白雾缭绕，似烟似缕，猿啼鸟鸣生机勃勃；傍晚红日西沉，山色苍茫，飞鸟归林，猿猴息树，游鱼跃水。</a:t>
            </a:r>
          </a:p>
        </p:txBody>
      </p:sp>
    </p:spTree>
    <p:extLst>
      <p:ext uri="{BB962C8B-B14F-4D97-AF65-F5344CB8AC3E}">
        <p14:creationId xmlns:p14="http://schemas.microsoft.com/office/powerpoint/2010/main" val="1509173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6" name="Text Box 4"/>
          <p:cNvSpPr txBox="1">
            <a:spLocks noChangeArrowheads="1"/>
          </p:cNvSpPr>
          <p:nvPr/>
        </p:nvSpPr>
        <p:spPr bwMode="auto">
          <a:xfrm>
            <a:off x="2835276" y="620713"/>
            <a:ext cx="5205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kumimoji="1" lang="zh-CN" altLang="zh-CN" sz="2400" b="1"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120837" name="Rectangle 5"/>
          <p:cNvSpPr>
            <a:spLocks noChangeArrowheads="1"/>
          </p:cNvSpPr>
          <p:nvPr/>
        </p:nvSpPr>
        <p:spPr bwMode="auto">
          <a:xfrm>
            <a:off x="3476364" y="371903"/>
            <a:ext cx="5543550" cy="83099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r>
              <a:rPr lang="zh-CN" altLang="en-US" sz="4800" b="1" dirty="0">
                <a:solidFill>
                  <a:srgbClr val="00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动静相衬之</a:t>
            </a:r>
            <a:r>
              <a:rPr lang="zh-CN" altLang="en-US" sz="4800" b="1" dirty="0" smtClean="0">
                <a:solidFill>
                  <a:srgbClr val="00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美</a:t>
            </a:r>
            <a:endParaRPr lang="zh-CN" altLang="en-US" sz="4800" b="1" dirty="0">
              <a:solidFill>
                <a:srgbClr val="0066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20838" name="Text Box 6"/>
          <p:cNvSpPr txBox="1">
            <a:spLocks noChangeArrowheads="1"/>
          </p:cNvSpPr>
          <p:nvPr/>
        </p:nvSpPr>
        <p:spPr bwMode="auto">
          <a:xfrm>
            <a:off x="3051176" y="2492375"/>
            <a:ext cx="5205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kumimoji="1" lang="zh-CN" altLang="zh-CN" sz="2400" b="1"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120839" name="Rectangle 7"/>
          <p:cNvSpPr>
            <a:spLocks noChangeArrowheads="1"/>
          </p:cNvSpPr>
          <p:nvPr/>
        </p:nvSpPr>
        <p:spPr bwMode="auto">
          <a:xfrm>
            <a:off x="1561578" y="1806663"/>
            <a:ext cx="9144000" cy="31700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这里有动静相衬之美，你看，高峰为静，流水为动（形体）。林青竹翠为静，五色交辉为动（光色</a:t>
            </a:r>
            <a:r>
              <a:rPr lang="zh-CN" altLang="en-US" sz="4000" b="1" dirty="0" smtClean="0">
                <a:solidFill>
                  <a:schemeClr val="accen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）。日出</a:t>
            </a:r>
            <a:r>
              <a:rPr lang="zh-CN" altLang="en-US" sz="4000" b="1" dirty="0">
                <a:solidFill>
                  <a:schemeClr val="accen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雾歇为静，猿鸟乱鸣为动；日落山暝为静，游鱼跃水为动（</a:t>
            </a:r>
            <a:r>
              <a:rPr lang="zh-CN" altLang="en-US" sz="4000" b="1" dirty="0" smtClean="0">
                <a:solidFill>
                  <a:schemeClr val="accen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声响）</a:t>
            </a:r>
            <a:endParaRPr lang="zh-CN" altLang="en-US" sz="4000" b="1" dirty="0">
              <a:solidFill>
                <a:schemeClr val="accen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8871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4" name="Picture 2" descr="FRAME07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5991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2279651" y="1557339"/>
            <a:ext cx="792163" cy="34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latin typeface="隶书" panose="02010509060101010101" pitchFamily="49" charset="-122"/>
                <a:ea typeface="隶书" panose="02010509060101010101" pitchFamily="49" charset="-122"/>
              </a:rPr>
              <a:t>答谢中书书</a:t>
            </a:r>
          </a:p>
        </p:txBody>
      </p:sp>
      <p:sp>
        <p:nvSpPr>
          <p:cNvPr id="115716" name="Rectangle 4"/>
          <p:cNvSpPr>
            <a:spLocks noChangeArrowheads="1"/>
          </p:cNvSpPr>
          <p:nvPr/>
        </p:nvSpPr>
        <p:spPr bwMode="auto">
          <a:xfrm>
            <a:off x="4224338" y="397670"/>
            <a:ext cx="18002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8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总引</a:t>
            </a:r>
          </a:p>
        </p:txBody>
      </p:sp>
      <p:sp>
        <p:nvSpPr>
          <p:cNvPr id="115717" name="Rectangle 5"/>
          <p:cNvSpPr>
            <a:spLocks noChangeArrowheads="1"/>
          </p:cNvSpPr>
          <p:nvPr/>
        </p:nvSpPr>
        <p:spPr bwMode="auto">
          <a:xfrm>
            <a:off x="5519738" y="349250"/>
            <a:ext cx="45450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山川之美   古来共谈</a:t>
            </a:r>
          </a:p>
        </p:txBody>
      </p:sp>
      <p:sp>
        <p:nvSpPr>
          <p:cNvPr id="115718" name="Rectangle 6"/>
          <p:cNvSpPr>
            <a:spLocks noChangeArrowheads="1"/>
          </p:cNvSpPr>
          <p:nvPr/>
        </p:nvSpPr>
        <p:spPr bwMode="auto">
          <a:xfrm>
            <a:off x="4367214" y="981076"/>
            <a:ext cx="865187" cy="228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3333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四季常景</a:t>
            </a:r>
          </a:p>
        </p:txBody>
      </p:sp>
      <p:sp>
        <p:nvSpPr>
          <p:cNvPr id="115719" name="Rectangle 7"/>
          <p:cNvSpPr>
            <a:spLocks noChangeArrowheads="1"/>
          </p:cNvSpPr>
          <p:nvPr/>
        </p:nvSpPr>
        <p:spPr bwMode="auto">
          <a:xfrm>
            <a:off x="4367214" y="3429001"/>
            <a:ext cx="935037" cy="228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3333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日夕变景</a:t>
            </a:r>
          </a:p>
        </p:txBody>
      </p:sp>
      <p:sp>
        <p:nvSpPr>
          <p:cNvPr id="115720" name="Rectangle 8"/>
          <p:cNvSpPr>
            <a:spLocks noChangeArrowheads="1"/>
          </p:cNvSpPr>
          <p:nvPr/>
        </p:nvSpPr>
        <p:spPr bwMode="auto">
          <a:xfrm>
            <a:off x="5591175" y="1268413"/>
            <a:ext cx="46815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latin typeface="隶书" panose="02010509060101010101" pitchFamily="49" charset="-122"/>
                <a:ea typeface="隶书" panose="02010509060101010101" pitchFamily="49" charset="-122"/>
              </a:rPr>
              <a:t>仰视      高峰入云</a:t>
            </a:r>
          </a:p>
        </p:txBody>
      </p:sp>
      <p:sp>
        <p:nvSpPr>
          <p:cNvPr id="115721" name="Rectangle 9"/>
          <p:cNvSpPr>
            <a:spLocks noChangeArrowheads="1"/>
          </p:cNvSpPr>
          <p:nvPr/>
        </p:nvSpPr>
        <p:spPr bwMode="auto">
          <a:xfrm>
            <a:off x="5591176" y="1916113"/>
            <a:ext cx="46085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latin typeface="隶书" panose="02010509060101010101" pitchFamily="49" charset="-122"/>
                <a:ea typeface="隶书" panose="02010509060101010101" pitchFamily="49" charset="-122"/>
              </a:rPr>
              <a:t>俯视      清流见底</a:t>
            </a:r>
          </a:p>
        </p:txBody>
      </p:sp>
      <p:sp>
        <p:nvSpPr>
          <p:cNvPr id="115722" name="Rectangle 10"/>
          <p:cNvSpPr>
            <a:spLocks noChangeArrowheads="1"/>
          </p:cNvSpPr>
          <p:nvPr/>
        </p:nvSpPr>
        <p:spPr bwMode="auto">
          <a:xfrm>
            <a:off x="5591175" y="2492376"/>
            <a:ext cx="4764088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latin typeface="隶书" panose="02010509060101010101" pitchFamily="49" charset="-122"/>
                <a:ea typeface="隶书" panose="02010509060101010101" pitchFamily="49" charset="-122"/>
              </a:rPr>
              <a:t>平视      两岸石壁  </a:t>
            </a:r>
          </a:p>
          <a:p>
            <a:r>
              <a:rPr lang="zh-CN" altLang="en-US" sz="3600" b="1">
                <a:latin typeface="隶书" panose="02010509060101010101" pitchFamily="49" charset="-122"/>
                <a:ea typeface="隶书" panose="02010509060101010101" pitchFamily="49" charset="-122"/>
              </a:rPr>
              <a:t>          青林翠竹</a:t>
            </a:r>
          </a:p>
        </p:txBody>
      </p:sp>
      <p:sp>
        <p:nvSpPr>
          <p:cNvPr id="115723" name="Rectangle 11"/>
          <p:cNvSpPr>
            <a:spLocks noChangeArrowheads="1"/>
          </p:cNvSpPr>
          <p:nvPr/>
        </p:nvSpPr>
        <p:spPr bwMode="auto">
          <a:xfrm>
            <a:off x="5591176" y="3933825"/>
            <a:ext cx="30972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latin typeface="隶书" panose="02010509060101010101" pitchFamily="49" charset="-122"/>
                <a:ea typeface="隶书" panose="02010509060101010101" pitchFamily="49" charset="-122"/>
              </a:rPr>
              <a:t>晓雾将歇</a:t>
            </a:r>
          </a:p>
        </p:txBody>
      </p:sp>
      <p:sp>
        <p:nvSpPr>
          <p:cNvPr id="115724" name="Rectangle 12"/>
          <p:cNvSpPr>
            <a:spLocks noChangeArrowheads="1"/>
          </p:cNvSpPr>
          <p:nvPr/>
        </p:nvSpPr>
        <p:spPr bwMode="auto">
          <a:xfrm>
            <a:off x="5519738" y="4797425"/>
            <a:ext cx="4248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latin typeface="隶书" panose="02010509060101010101" pitchFamily="49" charset="-122"/>
                <a:ea typeface="隶书" panose="02010509060101010101" pitchFamily="49" charset="-122"/>
              </a:rPr>
              <a:t>夕日欲颓</a:t>
            </a:r>
          </a:p>
        </p:txBody>
      </p:sp>
      <p:sp>
        <p:nvSpPr>
          <p:cNvPr id="115725" name="Rectangle 13"/>
          <p:cNvSpPr>
            <a:spLocks noChangeArrowheads="1"/>
          </p:cNvSpPr>
          <p:nvPr/>
        </p:nvSpPr>
        <p:spPr bwMode="auto">
          <a:xfrm>
            <a:off x="4224339" y="5684838"/>
            <a:ext cx="11017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8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抒怀</a:t>
            </a:r>
          </a:p>
        </p:txBody>
      </p:sp>
      <p:sp>
        <p:nvSpPr>
          <p:cNvPr id="115726" name="Rectangle 14"/>
          <p:cNvSpPr>
            <a:spLocks noChangeArrowheads="1"/>
          </p:cNvSpPr>
          <p:nvPr/>
        </p:nvSpPr>
        <p:spPr bwMode="auto">
          <a:xfrm>
            <a:off x="5808664" y="5734050"/>
            <a:ext cx="43195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latin typeface="隶书" panose="02010509060101010101" pitchFamily="49" charset="-122"/>
                <a:ea typeface="隶书" panose="02010509060101010101" pitchFamily="49" charset="-122"/>
              </a:rPr>
              <a:t>欲界之仙都</a:t>
            </a:r>
          </a:p>
        </p:txBody>
      </p:sp>
      <p:sp>
        <p:nvSpPr>
          <p:cNvPr id="115727" name="AutoShape 15"/>
          <p:cNvSpPr>
            <a:spLocks/>
          </p:cNvSpPr>
          <p:nvPr/>
        </p:nvSpPr>
        <p:spPr bwMode="auto">
          <a:xfrm>
            <a:off x="3503613" y="549275"/>
            <a:ext cx="431800" cy="5543550"/>
          </a:xfrm>
          <a:prstGeom prst="leftBrace">
            <a:avLst>
              <a:gd name="adj1" fmla="val 106985"/>
              <a:gd name="adj2" fmla="val 50000"/>
            </a:avLst>
          </a:prstGeom>
          <a:solidFill>
            <a:srgbClr val="3333C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5728" name="AutoShape 16"/>
          <p:cNvSpPr>
            <a:spLocks/>
          </p:cNvSpPr>
          <p:nvPr/>
        </p:nvSpPr>
        <p:spPr bwMode="auto">
          <a:xfrm>
            <a:off x="5232400" y="1341438"/>
            <a:ext cx="287338" cy="1562100"/>
          </a:xfrm>
          <a:prstGeom prst="leftBrace">
            <a:avLst>
              <a:gd name="adj1" fmla="val 45304"/>
              <a:gd name="adj2" fmla="val 50000"/>
            </a:avLst>
          </a:prstGeom>
          <a:solidFill>
            <a:srgbClr val="3333C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5729" name="AutoShape 17"/>
          <p:cNvSpPr>
            <a:spLocks/>
          </p:cNvSpPr>
          <p:nvPr/>
        </p:nvSpPr>
        <p:spPr bwMode="auto">
          <a:xfrm>
            <a:off x="5232401" y="3933825"/>
            <a:ext cx="288925" cy="1562100"/>
          </a:xfrm>
          <a:prstGeom prst="leftBrace">
            <a:avLst>
              <a:gd name="adj1" fmla="val 45055"/>
              <a:gd name="adj2" fmla="val 50000"/>
            </a:avLst>
          </a:prstGeom>
          <a:solidFill>
            <a:srgbClr val="3333C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9456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5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5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5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5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5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5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5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5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5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5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5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5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15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5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15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5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15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5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6" grpId="0"/>
      <p:bldP spid="115717" grpId="0"/>
      <p:bldP spid="115718" grpId="0"/>
      <p:bldP spid="115719" grpId="0"/>
      <p:bldP spid="115720" grpId="0"/>
      <p:bldP spid="115721" grpId="0"/>
      <p:bldP spid="115723" grpId="0"/>
      <p:bldP spid="115724" grpId="0"/>
      <p:bldP spid="115725" grpId="0"/>
      <p:bldP spid="115726" grpId="0"/>
      <p:bldP spid="115727" grpId="0" animBg="1"/>
      <p:bldP spid="115728" grpId="0" animBg="1"/>
      <p:bldP spid="11572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2253641" y="415229"/>
            <a:ext cx="10515600" cy="1325563"/>
          </a:xfrm>
        </p:spPr>
        <p:txBody>
          <a:bodyPr/>
          <a:lstStyle/>
          <a:p>
            <a:pPr eaLnBrk="1" hangingPunct="1"/>
            <a:r>
              <a:rPr lang="zh-CN" altLang="en-US" sz="6000" dirty="0">
                <a:latin typeface="隶书" panose="02010509060101010101" pitchFamily="49" charset="-122"/>
                <a:ea typeface="隶书" panose="02010509060101010101" pitchFamily="49" charset="-122"/>
              </a:rPr>
              <a:t>     </a:t>
            </a:r>
            <a:r>
              <a:rPr lang="zh-CN" altLang="en-US" sz="60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主题思想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61612" y="2026285"/>
            <a:ext cx="9009522" cy="3733800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zh-CN" altLang="en-US" sz="36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    作者</a:t>
            </a: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从欣赏景物中发现无穷的乐趣。同时能与谢灵运这样的林泉高士有志向道同之处，生发出无比的自豪感，表达了作者</a:t>
            </a:r>
            <a:r>
              <a:rPr lang="zh-CN" altLang="en-US" sz="36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对大自然的热爱与喜爱之情</a:t>
            </a: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以及</a:t>
            </a:r>
            <a:r>
              <a:rPr lang="zh-CN" altLang="en-US" sz="36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沉醉山水的愉悦之情</a:t>
            </a: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和</a:t>
            </a:r>
            <a:r>
              <a:rPr lang="zh-CN" altLang="en-US" sz="36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与古今知音共赏美景的得意之情</a:t>
            </a: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，且略微</a:t>
            </a:r>
            <a:r>
              <a:rPr lang="zh-CN" altLang="en-US" sz="36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有惆怅寂寞之感</a:t>
            </a:r>
            <a:r>
              <a:rPr lang="zh-CN" altLang="en-US" sz="2400" dirty="0">
                <a:latin typeface="隶书" panose="02010509060101010101" pitchFamily="49" charset="-122"/>
                <a:ea typeface="隶书" panose="02010509060101010101" pitchFamily="49" charset="-122"/>
              </a:rPr>
              <a:t>。  </a:t>
            </a:r>
          </a:p>
        </p:txBody>
      </p:sp>
    </p:spTree>
    <p:extLst>
      <p:ext uri="{BB962C8B-B14F-4D97-AF65-F5344CB8AC3E}">
        <p14:creationId xmlns:p14="http://schemas.microsoft.com/office/powerpoint/2010/main" val="1604644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gss2.bdstatic.com/9fo3dSag_xI4khGkpoWK1HF6hhy/baike/c0%3Dbaike116%2C5%2C5%2C116%2C38/sign=86cc471aa1cc7cd9ee203c8b58684a5a/b58f8c5494eef01f104a4432e2fe9925bd317dee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77"/>
          <a:stretch/>
        </p:blipFill>
        <p:spPr bwMode="auto">
          <a:xfrm>
            <a:off x="-56224" y="181361"/>
            <a:ext cx="4016188" cy="5465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gss2.bdstatic.com/-fo3dSag_xI4khGkpoWK1HF6hhy/baike/c0%3Dbaike92%2C5%2C5%2C92%2C30/sign=2f13ded96e81800a7ae8815cd05c589f/4bed2e738bd4b31c794ab3ed85d6277f9e2ff87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31"/>
          <a:stretch/>
        </p:blipFill>
        <p:spPr bwMode="auto">
          <a:xfrm>
            <a:off x="3504022" y="417647"/>
            <a:ext cx="4862606" cy="4591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gss2.bdstatic.com/9fo3dSag_xI4khGkpoWK1HF6hhy/baike/c0%3Dbaike80%2C5%2C5%2C80%2C26/sign=7b1605a8d61373f0e13267cdc566209e/5ab5c9ea15ce36d37f6c1ee33df33a87e850b1fd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02" b="-2247"/>
          <a:stretch/>
        </p:blipFill>
        <p:spPr bwMode="auto">
          <a:xfrm>
            <a:off x="7533323" y="-2457"/>
            <a:ext cx="4739616" cy="3582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gss1.bdstatic.com/-vo3dSag_xI4khGkpoWK1HF6hhy/baike/c0%3Dbaike150%2C5%2C5%2C150%2C50/sign=68a25c89ed1190ef15f69a8daf72f673/bd3eb13533fa828b4b891187f71f4134970a5a28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65" b="15495"/>
          <a:stretch/>
        </p:blipFill>
        <p:spPr bwMode="auto">
          <a:xfrm>
            <a:off x="756374" y="4232233"/>
            <a:ext cx="4084572" cy="2625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gss0.bdstatic.com/94o3dSag_xI4khGkpoWK1HF6hhy/baike/c0%3Dbaike92%2C5%2C5%2C92%2C30/sign=eeb1dd0bcc1349546a13e0363727f93d/4b90f603738da977897ce3a1b751f8198718e3ed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2" r="26582" b="16522"/>
          <a:stretch/>
        </p:blipFill>
        <p:spPr bwMode="auto">
          <a:xfrm>
            <a:off x="6764950" y="3495371"/>
            <a:ext cx="4221465" cy="342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1528661" y="12526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</a:rPr>
              <a:t>泰山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434729" y="1934341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</a:rPr>
              <a:t>华山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994716" y="417647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衡山</a:t>
            </a:r>
            <a:endParaRPr lang="zh-CN" altLang="en-US" sz="3200" b="1" dirty="0"/>
          </a:p>
        </p:txBody>
      </p:sp>
      <p:sp>
        <p:nvSpPr>
          <p:cNvPr id="15" name="文本框 14"/>
          <p:cNvSpPr txBox="1"/>
          <p:nvPr/>
        </p:nvSpPr>
        <p:spPr>
          <a:xfrm>
            <a:off x="1951870" y="4332443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恒山</a:t>
            </a:r>
            <a:endParaRPr lang="zh-CN" altLang="en-US" sz="3200" b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7504138" y="3706143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</a:rPr>
              <a:t>嵩山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3008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14" grpId="0"/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024063" y="928688"/>
            <a:ext cx="8229600" cy="1143000"/>
          </a:xfrm>
        </p:spPr>
        <p:txBody>
          <a:bodyPr/>
          <a:lstStyle/>
          <a:p>
            <a:r>
              <a:rPr lang="zh-CN" altLang="en-US" sz="5400" dirty="0">
                <a:latin typeface="隶书" panose="02010509060101010101" pitchFamily="49" charset="-122"/>
                <a:ea typeface="隶书" panose="02010509060101010101" pitchFamily="49" charset="-122"/>
              </a:rPr>
              <a:t>如何描写景物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524126" y="2349501"/>
            <a:ext cx="7572375" cy="40227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CN" sz="3600" b="1" dirty="0">
                <a:solidFill>
                  <a:srgbClr val="750805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3600" b="1" dirty="0">
                <a:solidFill>
                  <a:srgbClr val="750805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、抓住景物的特征（不同季节、时间变化、气候不同、地理特征）</a:t>
            </a:r>
          </a:p>
          <a:p>
            <a:pPr>
              <a:buFont typeface="Wingdings" pitchFamily="2" charset="2"/>
              <a:buNone/>
            </a:pPr>
            <a:r>
              <a:rPr lang="en-US" altLang="zh-CN" sz="3600" b="1" dirty="0">
                <a:solidFill>
                  <a:srgbClr val="750805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3600" b="1" dirty="0">
                <a:solidFill>
                  <a:srgbClr val="750805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、要选好观察的角度（远近仰俯）</a:t>
            </a:r>
          </a:p>
          <a:p>
            <a:pPr>
              <a:buFont typeface="Wingdings" pitchFamily="2" charset="2"/>
              <a:buNone/>
            </a:pPr>
            <a:r>
              <a:rPr lang="en-US" altLang="zh-CN" sz="3600" b="1" dirty="0">
                <a:solidFill>
                  <a:srgbClr val="750805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sz="3600" b="1" dirty="0">
                <a:solidFill>
                  <a:srgbClr val="750805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、安排好描写的顺序（空间顺序和时间顺序）</a:t>
            </a:r>
          </a:p>
        </p:txBody>
      </p:sp>
    </p:spTree>
    <p:extLst>
      <p:ext uri="{BB962C8B-B14F-4D97-AF65-F5344CB8AC3E}">
        <p14:creationId xmlns:p14="http://schemas.microsoft.com/office/powerpoint/2010/main" val="2142729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800" decel="1000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800" decel="1000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60121" y="0"/>
            <a:ext cx="9060493" cy="68580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作业：佳句</a:t>
            </a:r>
            <a:r>
              <a:rPr lang="zh-CN" altLang="en-US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运用</a:t>
            </a:r>
            <a:r>
              <a:rPr lang="zh-CN" altLang="en-US" b="1" dirty="0" smtClean="0">
                <a:solidFill>
                  <a:srgbClr val="FF33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   本文和</a:t>
            </a:r>
            <a:r>
              <a:rPr lang="en-US" altLang="zh-CN" b="1" dirty="0" smtClean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lang="zh-CN" altLang="en-US" b="1" dirty="0" smtClean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三峡</a:t>
            </a:r>
            <a:r>
              <a:rPr lang="en-US" altLang="zh-CN" b="1" dirty="0" smtClean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r>
              <a:rPr lang="zh-CN" altLang="en-US" b="1" dirty="0" smtClean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一样，四字写景句非常多，试最大化地运用或改用它们说一段话来描绘景物，看谁用得多，用得好。 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      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高峰入云，清流见底。两岸石壁，五色交辉。青林翠竹，四时俱备。 晓雾将歇，猿鸟乱鸣。夕日欲颓，沉鳞竞跃。 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      两岸连山，略无阙处。重岩叠嶂，隐天蔽日，夏水襄陵，沿溯阻绝。 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      春冬之时，素湍绿潭，回清倒影，悬泉瀑布，飞漱其间，清荣峻茂，良多趣味。  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      晴初霜旦，林寒涧肃，高猿长啸，属引凄异，空谷传响，哀转久绝。 </a:t>
            </a:r>
          </a:p>
        </p:txBody>
      </p:sp>
    </p:spTree>
    <p:extLst>
      <p:ext uri="{BB962C8B-B14F-4D97-AF65-F5344CB8AC3E}">
        <p14:creationId xmlns:p14="http://schemas.microsoft.com/office/powerpoint/2010/main" val="419428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Picture 2" descr="0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354" y="-15158"/>
            <a:ext cx="4567826" cy="3425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28_876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5247" y="23768"/>
            <a:ext cx="4567825" cy="3425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04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11"/>
          <a:stretch>
            <a:fillRect/>
          </a:stretch>
        </p:blipFill>
        <p:spPr bwMode="auto">
          <a:xfrm>
            <a:off x="651354" y="3606028"/>
            <a:ext cx="4567825" cy="3067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timgsa.baidu.com/timg?image&amp;quality=80&amp;size=b9999_10000&amp;sec=1523957151496&amp;di=014a996ecd8b23c206cc14bef11a15df&amp;imgtype=0&amp;src=http%3A%2F%2Fimgsrc.baidu.com%2Fimage%2Fc0%253Dshijue1%252C0%252C0%252C294%252C40%2Fsign%3D2ec0558aaec27d1eb12b338773bcc71b%2Fd31b0ef41bd5ad6e273b83c48bcb39dbb7fd3cda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" t="13919" r="47268" b="10403"/>
          <a:stretch/>
        </p:blipFill>
        <p:spPr bwMode="auto">
          <a:xfrm>
            <a:off x="6435247" y="3606028"/>
            <a:ext cx="4602271" cy="3067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5219179" y="2569063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黄河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080798" y="2569062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长江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080798" y="545550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西湖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19179" y="553063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洱海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2902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Rot="1" noChangeArrowheads="1"/>
          </p:cNvSpPr>
          <p:nvPr/>
        </p:nvSpPr>
        <p:spPr>
          <a:xfrm>
            <a:off x="1082817" y="315217"/>
            <a:ext cx="98926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作者简介</a:t>
            </a:r>
            <a:endParaRPr lang="zh-CN" altLang="en-US" sz="4800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5" name="Picture 4" descr="m28037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8832" y="1614717"/>
            <a:ext cx="3376657" cy="4304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3"/>
          <p:cNvSpPr txBox="1">
            <a:spLocks noRot="1" noChangeArrowheads="1"/>
          </p:cNvSpPr>
          <p:nvPr/>
        </p:nvSpPr>
        <p:spPr>
          <a:xfrm>
            <a:off x="1566753" y="1875729"/>
            <a:ext cx="5347614" cy="41941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zh-CN" altLang="en-US" sz="3200" dirty="0" smtClean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 陶弘景</a:t>
            </a:r>
            <a:r>
              <a:rPr lang="zh-CN" altLang="en-US" sz="32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（</a:t>
            </a:r>
            <a:r>
              <a:rPr lang="en-US" altLang="zh-CN" sz="32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456——536</a:t>
            </a:r>
            <a:r>
              <a:rPr lang="zh-CN" altLang="en-US" sz="32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），字通明，丹阳秣陵（今江苏南京）人。</a:t>
            </a:r>
            <a:r>
              <a:rPr lang="zh-CN" altLang="en-US" sz="3200" dirty="0" smtClean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南朝</a:t>
            </a:r>
            <a:r>
              <a:rPr lang="zh-CN" altLang="en-US" sz="32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齐、梁时期</a:t>
            </a:r>
            <a:r>
              <a:rPr lang="zh-CN" altLang="en-US" sz="3200" dirty="0" smtClean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思想家、医学家</a:t>
            </a:r>
            <a:r>
              <a:rPr lang="zh-CN" altLang="en-US" sz="32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。隐居茅山。梁武帝遇有国家大事，常去山中征询他的意见，时人称为“</a:t>
            </a:r>
            <a:r>
              <a:rPr lang="zh-CN" altLang="en-US" sz="3200" dirty="0" smtClean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山中宰相</a:t>
            </a:r>
            <a:r>
              <a:rPr lang="zh-CN" altLang="en-US" sz="32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”。</a:t>
            </a:r>
            <a:endParaRPr lang="zh-CN" altLang="en-US" sz="3200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9436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dirty="0" smtClean="0">
                <a:latin typeface="隶书" panose="02010509060101010101" pitchFamily="49" charset="-122"/>
                <a:ea typeface="隶书" panose="02010509060101010101" pitchFamily="49" charset="-122"/>
              </a:rPr>
              <a:t>作品简介</a:t>
            </a:r>
          </a:p>
        </p:txBody>
      </p:sp>
      <p:sp>
        <p:nvSpPr>
          <p:cNvPr id="1843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 eaLnBrk="1" hangingPunct="1">
              <a:buNone/>
            </a:pPr>
            <a:r>
              <a:rPr lang="en-US" altLang="zh-CN" sz="40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lang="zh-CN" altLang="en-US" sz="40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答谢中书</a:t>
            </a:r>
            <a:r>
              <a:rPr lang="zh-CN" altLang="en-US" sz="4000" dirty="0" smtClean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书</a:t>
            </a:r>
            <a:r>
              <a:rPr lang="en-US" altLang="zh-CN" sz="40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r>
              <a:rPr lang="zh-CN" altLang="en-US" sz="40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是作者写给谢中书的一封谈山水的信。</a:t>
            </a:r>
            <a:r>
              <a:rPr lang="zh-CN" altLang="en-US" sz="4000" dirty="0" smtClean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书，书信。</a:t>
            </a:r>
            <a:r>
              <a:rPr lang="zh-CN" altLang="en-US" sz="40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谢中书即谢征，字元度，夏阳（今河南太康）人，曾任中书鸿胪，故称“谢中书”。本文是作者给谢中书复信中的一部分内容，是作者写景的名篇。</a:t>
            </a:r>
          </a:p>
        </p:txBody>
      </p:sp>
    </p:spTree>
    <p:extLst>
      <p:ext uri="{BB962C8B-B14F-4D97-AF65-F5344CB8AC3E}">
        <p14:creationId xmlns:p14="http://schemas.microsoft.com/office/powerpoint/2010/main" val="1786515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词语解释</a:t>
            </a:r>
          </a:p>
        </p:txBody>
      </p:sp>
      <p:sp>
        <p:nvSpPr>
          <p:cNvPr id="1945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211850" y="1662112"/>
            <a:ext cx="8540750" cy="5195888"/>
          </a:xfrm>
        </p:spPr>
        <p:txBody>
          <a:bodyPr>
            <a:normAutofit/>
          </a:bodyPr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、两岸石壁，</a:t>
            </a:r>
            <a:r>
              <a:rPr lang="zh-CN" altLang="en-US" sz="3600" dirty="0" smtClean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五色交辉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、青林翠竹，四</a:t>
            </a:r>
            <a:r>
              <a:rPr lang="zh-CN" altLang="en-US" sz="3600" dirty="0" smtClean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时</a:t>
            </a:r>
            <a:r>
              <a:rPr lang="zh-CN" altLang="en-US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俱备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、晓雾将</a:t>
            </a:r>
            <a:r>
              <a:rPr lang="zh-CN" altLang="en-US" sz="3600" dirty="0" smtClean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歇</a:t>
            </a:r>
            <a:r>
              <a:rPr lang="zh-CN" altLang="en-US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，猿鸟乱鸣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4</a:t>
            </a:r>
            <a:r>
              <a:rPr lang="zh-CN" altLang="en-US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、夕日欲</a:t>
            </a:r>
            <a:r>
              <a:rPr lang="zh-CN" altLang="en-US" sz="3600" dirty="0" smtClean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颓</a:t>
            </a:r>
            <a:r>
              <a:rPr lang="zh-CN" altLang="en-US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，</a:t>
            </a:r>
            <a:r>
              <a:rPr lang="zh-CN" altLang="en-US" sz="3600" dirty="0" smtClean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沉鳞竞跃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zh-CN" altLang="en-US" sz="3600" dirty="0" smtClean="0">
              <a:solidFill>
                <a:srgbClr val="FF33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5</a:t>
            </a:r>
            <a:r>
              <a:rPr lang="zh-CN" altLang="en-US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、实是</a:t>
            </a:r>
            <a:r>
              <a:rPr lang="zh-CN" altLang="en-US" sz="3600" dirty="0" smtClean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欲界之仙都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6</a:t>
            </a:r>
            <a:r>
              <a:rPr lang="zh-CN" altLang="en-US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、未</a:t>
            </a:r>
            <a:r>
              <a:rPr lang="zh-CN" altLang="en-US" sz="3600" dirty="0" smtClean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复</a:t>
            </a:r>
            <a:r>
              <a:rPr lang="zh-CN" altLang="en-US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有能</a:t>
            </a:r>
            <a:r>
              <a:rPr lang="zh-CN" altLang="en-US" sz="3600" dirty="0" smtClean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与</a:t>
            </a:r>
            <a:r>
              <a:rPr lang="zh-CN" altLang="en-US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其奇者</a:t>
            </a:r>
            <a:r>
              <a:rPr lang="zh-CN" altLang="en-US" sz="4400" dirty="0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6031760" y="1608106"/>
            <a:ext cx="449353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（各种色彩交相辉映 ）</a:t>
            </a: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6672263" y="2345783"/>
            <a:ext cx="18097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（季节）</a:t>
            </a: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6600825" y="2941094"/>
            <a:ext cx="18097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（消散）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6435725" y="3464969"/>
            <a:ext cx="26225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（颓，坠落）</a:t>
            </a: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1565743" y="4049087"/>
            <a:ext cx="8186857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（沉鳞竞跃，潜游在水中的鱼儿争相跳跃 ）</a:t>
            </a:r>
          </a:p>
          <a:p>
            <a:pPr eaLnBrk="1" hangingPunct="1"/>
            <a:endParaRPr lang="en-US" altLang="zh-CN" sz="2800" dirty="0">
              <a:solidFill>
                <a:srgbClr val="FF33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5932488" y="4764089"/>
            <a:ext cx="30289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（人间的仙境）</a:t>
            </a: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6310768" y="5464176"/>
            <a:ext cx="393552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（复，再；</a:t>
            </a:r>
            <a:r>
              <a:rPr lang="zh-CN" altLang="en-US" sz="2800" dirty="0" smtClean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与（</a:t>
            </a:r>
            <a:r>
              <a:rPr lang="en-US" altLang="zh-CN" sz="2800" dirty="0" err="1" smtClean="0">
                <a:solidFill>
                  <a:srgbClr val="FF3300"/>
                </a:solidFill>
                <a:latin typeface="宋体" panose="02010600030101010101" pitchFamily="2" charset="-122"/>
              </a:rPr>
              <a:t>y</a:t>
            </a:r>
            <a:r>
              <a:rPr lang="en-US" altLang="zh-CN" sz="2800" dirty="0" err="1" smtClean="0">
                <a:solidFill>
                  <a:srgbClr val="FF3300"/>
                </a:solidFill>
                <a:latin typeface="Times New Roman" panose="02020603050405020304" pitchFamily="18" charset="0"/>
              </a:rPr>
              <a:t>ù</a:t>
            </a:r>
            <a:r>
              <a:rPr lang="zh-CN" altLang="en-US" sz="2800" dirty="0" smtClean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），</a:t>
            </a:r>
            <a:r>
              <a:rPr lang="zh-CN" altLang="en-US" sz="2800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参与，指欣赏）</a:t>
            </a:r>
          </a:p>
        </p:txBody>
      </p:sp>
    </p:spTree>
    <p:extLst>
      <p:ext uri="{BB962C8B-B14F-4D97-AF65-F5344CB8AC3E}">
        <p14:creationId xmlns:p14="http://schemas.microsoft.com/office/powerpoint/2010/main" val="30388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197" grpId="0"/>
      <p:bldP spid="8199" grpId="0"/>
      <p:bldP spid="8200" grpId="0"/>
      <p:bldP spid="8201" grpId="0"/>
      <p:bldP spid="820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847850" y="260350"/>
            <a:ext cx="8540750" cy="1143000"/>
          </a:xfrm>
        </p:spPr>
        <p:txBody>
          <a:bodyPr/>
          <a:lstStyle/>
          <a:p>
            <a:pPr algn="l" eaLnBrk="1" hangingPunct="1"/>
            <a:r>
              <a:rPr lang="zh-CN" altLang="en-US" dirty="0" smtClean="0">
                <a:latin typeface="隶书" panose="02010509060101010101" pitchFamily="49" charset="-122"/>
                <a:ea typeface="隶书" panose="02010509060101010101" pitchFamily="49" charset="-122"/>
              </a:rPr>
              <a:t>课文翻译（一）</a:t>
            </a:r>
          </a:p>
        </p:txBody>
      </p:sp>
      <p:sp>
        <p:nvSpPr>
          <p:cNvPr id="2048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011052" y="1463020"/>
            <a:ext cx="8540750" cy="4194175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zh-CN" altLang="en-US" dirty="0" smtClean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山川之美，古来共谈。</a:t>
            </a:r>
          </a:p>
          <a:p>
            <a:pPr marL="0" indent="0" eaLnBrk="1" hangingPunct="1">
              <a:buNone/>
            </a:pPr>
            <a:endParaRPr lang="zh-CN" altLang="en-US" dirty="0" smtClean="0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0" indent="0" eaLnBrk="1" hangingPunct="1">
              <a:buNone/>
            </a:pPr>
            <a:r>
              <a:rPr lang="zh-CN" altLang="en-US" dirty="0" smtClean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高峰入云，清流见底。</a:t>
            </a:r>
          </a:p>
          <a:p>
            <a:pPr marL="0" indent="0" eaLnBrk="1" hangingPunct="1">
              <a:buNone/>
            </a:pPr>
            <a:endParaRPr lang="zh-CN" altLang="en-US" dirty="0" smtClean="0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0" indent="0" eaLnBrk="1" hangingPunct="1">
              <a:buNone/>
            </a:pPr>
            <a:r>
              <a:rPr lang="zh-CN" altLang="en-US" dirty="0" smtClean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两岸石壁，五色交辉。</a:t>
            </a:r>
          </a:p>
          <a:p>
            <a:pPr marL="0" indent="0" eaLnBrk="1" hangingPunct="1">
              <a:buNone/>
            </a:pPr>
            <a:endParaRPr lang="zh-CN" altLang="en-US" dirty="0" smtClean="0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0" indent="0" eaLnBrk="1" hangingPunct="1">
              <a:buNone/>
            </a:pPr>
            <a:r>
              <a:rPr lang="zh-CN" altLang="en-US" dirty="0" smtClean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青林翠竹，四时俱备。</a:t>
            </a:r>
          </a:p>
          <a:p>
            <a:pPr marL="0" indent="0" eaLnBrk="1" hangingPunct="1">
              <a:buNone/>
            </a:pPr>
            <a:endParaRPr lang="en-US" altLang="zh-CN" dirty="0" smtClean="0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2043113" y="1905000"/>
            <a:ext cx="819968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山河景色的美丽，自古以来就是人们共同赞叹的。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2011052" y="3003757"/>
            <a:ext cx="826380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这里巍峨的山峰耸入云霄，明净的溪流</a:t>
            </a:r>
            <a:r>
              <a:rPr lang="zh-CN" altLang="en-US" sz="2800" dirty="0" smtClean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清澈见底。</a:t>
            </a:r>
            <a:endParaRPr lang="zh-CN" altLang="en-US" sz="2800" dirty="0">
              <a:solidFill>
                <a:srgbClr val="FF33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2043113" y="3968957"/>
            <a:ext cx="790472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两岸的石壁，（在阳光下）各种色彩交相辉映。 </a:t>
            </a: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2011053" y="5066018"/>
            <a:ext cx="537930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青葱的树木，碧绿的竹子，四季长存。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23248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5" grpId="0"/>
      <p:bldP spid="10246" grpId="0"/>
      <p:bldP spid="1024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847850" y="260350"/>
            <a:ext cx="8540750" cy="1143000"/>
          </a:xfrm>
        </p:spPr>
        <p:txBody>
          <a:bodyPr/>
          <a:lstStyle/>
          <a:p>
            <a:pPr algn="l" eaLnBrk="1" hangingPunct="1"/>
            <a:r>
              <a:rPr lang="zh-CN" altLang="en-US" sz="4800" smtClean="0">
                <a:latin typeface="隶书" panose="02010509060101010101" pitchFamily="49" charset="-122"/>
                <a:ea typeface="隶书" panose="02010509060101010101" pitchFamily="49" charset="-122"/>
              </a:rPr>
              <a:t>课文翻译（二）</a:t>
            </a:r>
          </a:p>
        </p:txBody>
      </p:sp>
      <p:sp>
        <p:nvSpPr>
          <p:cNvPr id="2150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644650" y="1551531"/>
            <a:ext cx="8540750" cy="4194175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zh-CN" altLang="en-US" sz="3200" dirty="0" smtClean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晓雾将歇，猿鸟乱鸣。</a:t>
            </a:r>
          </a:p>
          <a:p>
            <a:pPr marL="0" indent="0" eaLnBrk="1" hangingPunct="1">
              <a:buNone/>
            </a:pPr>
            <a:endParaRPr lang="zh-CN" altLang="en-US" sz="3200" dirty="0" smtClean="0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0" indent="0" eaLnBrk="1" hangingPunct="1">
              <a:buNone/>
            </a:pPr>
            <a:r>
              <a:rPr lang="zh-CN" altLang="en-US" sz="3200" dirty="0" smtClean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夕日欲颓，沉鳞竞跃。</a:t>
            </a:r>
          </a:p>
          <a:p>
            <a:pPr marL="0" indent="0" eaLnBrk="1" hangingPunct="1">
              <a:buNone/>
            </a:pPr>
            <a:endParaRPr lang="zh-CN" altLang="en-US" sz="3200" dirty="0" smtClean="0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0" indent="0" eaLnBrk="1" hangingPunct="1">
              <a:buNone/>
            </a:pPr>
            <a:r>
              <a:rPr lang="zh-CN" altLang="en-US" sz="3200" dirty="0" smtClean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实是欲界之仙都。</a:t>
            </a:r>
          </a:p>
          <a:p>
            <a:pPr marL="0" indent="0" eaLnBrk="1" hangingPunct="1">
              <a:buNone/>
            </a:pPr>
            <a:endParaRPr lang="zh-CN" altLang="en-US" sz="3200" dirty="0" smtClean="0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0" indent="0" eaLnBrk="1" hangingPunct="1">
              <a:buNone/>
            </a:pPr>
            <a:r>
              <a:rPr lang="zh-CN" altLang="en-US" sz="3200" dirty="0" smtClean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自康乐以来，未复有能与其奇者。</a:t>
            </a:r>
            <a:r>
              <a:rPr lang="zh-CN" altLang="en-US" sz="32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1594227" y="1968917"/>
            <a:ext cx="1059777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清晨，夜雾将要消散的时候，可听到猿猴鸟儿此起彼伏的鸣叫声。</a:t>
            </a: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1703389" y="3213100"/>
            <a:ext cx="1095684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傍晚，夕阳将要落山的时候，可见到潜游在水中的鱼儿争相跳跃 。 </a:t>
            </a: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1719029" y="4305563"/>
            <a:ext cx="522450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这里实在是人间的仙境啊。</a:t>
            </a:r>
            <a:r>
              <a:rPr lang="zh-CN" altLang="en-US" sz="2000" dirty="0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1719029" y="5553274"/>
            <a:ext cx="592107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自从谢灵运以来，就再也没有人能够欣赏这种奇丽的景色了。</a:t>
            </a:r>
            <a:r>
              <a:rPr lang="zh-CN" altLang="en-US" sz="2000" dirty="0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17785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69" grpId="0"/>
      <p:bldP spid="11270" grpId="0"/>
      <p:bldP spid="1127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1722438" y="1752600"/>
            <a:ext cx="8348488" cy="1143000"/>
          </a:xfrm>
        </p:spPr>
        <p:txBody>
          <a:bodyPr>
            <a:normAutofit/>
          </a:bodyPr>
          <a:lstStyle/>
          <a:p>
            <a:r>
              <a:rPr lang="en-US" altLang="zh-CN" sz="4000" b="1" dirty="0"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4000" b="1" dirty="0">
                <a:latin typeface="隶书" panose="02010509060101010101" pitchFamily="49" charset="-122"/>
                <a:ea typeface="隶书" panose="02010509060101010101" pitchFamily="49" charset="-122"/>
              </a:rPr>
              <a:t>、总领全文的</a:t>
            </a:r>
            <a:r>
              <a:rPr lang="zh-CN" altLang="en-US" sz="40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一句话是</a:t>
            </a:r>
            <a:r>
              <a:rPr lang="zh-CN" altLang="en-US" sz="4000" b="1" dirty="0">
                <a:latin typeface="隶书" panose="02010509060101010101" pitchFamily="49" charset="-122"/>
                <a:ea typeface="隶书" panose="02010509060101010101" pitchFamily="49" charset="-122"/>
              </a:rPr>
              <a:t>什么？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19288" y="3146426"/>
            <a:ext cx="12808099" cy="892175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山川之美，古来共谈。</a:t>
            </a:r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-217116" y="4038601"/>
            <a:ext cx="935653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36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、全文</a:t>
            </a: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围绕哪个字展开？</a:t>
            </a:r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2020192" y="4930776"/>
            <a:ext cx="100840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美</a:t>
            </a:r>
          </a:p>
        </p:txBody>
      </p:sp>
      <p:sp>
        <p:nvSpPr>
          <p:cNvPr id="8" name="Rectangle 2"/>
          <p:cNvSpPr txBox="1">
            <a:spLocks noRot="1" noChangeArrowheads="1"/>
          </p:cNvSpPr>
          <p:nvPr/>
        </p:nvSpPr>
        <p:spPr>
          <a:xfrm>
            <a:off x="702458" y="163513"/>
            <a:ext cx="854075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品味探究</a:t>
            </a:r>
            <a:endParaRPr lang="zh-CN" altLang="en-US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585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build="p" autoUpdateAnimBg="0"/>
      <p:bldP spid="39941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1303</Words>
  <Paragraphs>122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楷体</vt:lpstr>
      <vt:lpstr>楷体_GB2312</vt:lpstr>
      <vt:lpstr>隶书</vt:lpstr>
      <vt:lpstr>宋体</vt:lpstr>
      <vt:lpstr>Arial</vt:lpstr>
      <vt:lpstr>Calibri</vt:lpstr>
      <vt:lpstr>Calibri Light</vt:lpstr>
      <vt:lpstr>Times New Roman</vt:lpstr>
      <vt:lpstr>Wingdings</vt:lpstr>
      <vt:lpstr>Office 主题</vt:lpstr>
      <vt:lpstr>答谢中书书</vt:lpstr>
      <vt:lpstr>PowerPoint 演示文稿</vt:lpstr>
      <vt:lpstr>PowerPoint 演示文稿</vt:lpstr>
      <vt:lpstr>PowerPoint 演示文稿</vt:lpstr>
      <vt:lpstr>作品简介</vt:lpstr>
      <vt:lpstr>词语解释</vt:lpstr>
      <vt:lpstr>课文翻译（一）</vt:lpstr>
      <vt:lpstr>课文翻译（二）</vt:lpstr>
      <vt:lpstr>1、总领全文的一句话是什么？</vt:lpstr>
      <vt:lpstr>品味探究</vt:lpstr>
      <vt:lpstr>     4、把“晓雾将歇”“夕日欲颓”改成“晓雾将散”“夕日欲坠”好不好？为什么？</vt:lpstr>
      <vt:lpstr>5、“自康乐以来，未复有能与其奇者”隐含着什么感情？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主题思想</vt:lpstr>
      <vt:lpstr>如何描写景物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PC</cp:lastModifiedBy>
  <dcterms:created xsi:type="dcterms:W3CDTF">2018-04-17T06:05:40Z</dcterms:created>
  <dcterms:modified xsi:type="dcterms:W3CDTF">2018-09-15T17:58:05Z</dcterms:modified>
</cp:coreProperties>
</file>