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8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3" r:id="rId26"/>
    <p:sldId id="284" r:id="rId27"/>
    <p:sldId id="282" r:id="rId28"/>
    <p:sldId id="285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7A12"/>
    <a:srgbClr val="3A9101"/>
    <a:srgbClr val="82CECB"/>
    <a:srgbClr val="FFF78A"/>
    <a:srgbClr val="18D3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3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2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804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86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59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30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091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14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95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92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21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93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35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AC3AC70-6D99-444C-9689-AFCBD8FE38F6}"/>
              </a:ext>
            </a:extLst>
          </p:cNvPr>
          <p:cNvSpPr/>
          <p:nvPr/>
        </p:nvSpPr>
        <p:spPr>
          <a:xfrm>
            <a:off x="304799" y="634953"/>
            <a:ext cx="524786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渔夫的故事</a:t>
            </a:r>
          </a:p>
        </p:txBody>
      </p:sp>
    </p:spTree>
    <p:extLst>
      <p:ext uri="{BB962C8B-B14F-4D97-AF65-F5344CB8AC3E}">
        <p14:creationId xmlns:p14="http://schemas.microsoft.com/office/powerpoint/2010/main" val="5717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通过刚刚的读课文，魔鬼带给你们什么样的感觉？渔夫呢？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2838024430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渔夫想说服魔鬼放弃杀人念头，说明了什么？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203466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渔夫用什么方法战胜了魔鬼？表现了渔夫的什么品质？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212837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魔鬼错把渔夫当作所罗门时而向他哀告，而当知道渔夫并不是所罗门时却凶想毕露，这说明了什么？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181281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      魔鬼再次求绕表现了什么？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331043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53503B-25C5-48AD-A3C4-118B10439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457" y="2024407"/>
            <a:ext cx="6819073" cy="390781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作者是通过什么方式塑造人物形象的呢</a:t>
            </a:r>
            <a:r>
              <a:rPr lang="en-US" altLang="zh-CN" dirty="0"/>
              <a:t>?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2EA1BE-537E-4DC0-A6F6-599EC98CB5FD}"/>
              </a:ext>
            </a:extLst>
          </p:cNvPr>
          <p:cNvSpPr txBox="1"/>
          <p:nvPr/>
        </p:nvSpPr>
        <p:spPr>
          <a:xfrm>
            <a:off x="2703444" y="4664766"/>
            <a:ext cx="3591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我问你答</a:t>
            </a:r>
          </a:p>
        </p:txBody>
      </p:sp>
    </p:spTree>
    <p:extLst>
      <p:ext uri="{BB962C8B-B14F-4D97-AF65-F5344CB8AC3E}">
        <p14:creationId xmlns:p14="http://schemas.microsoft.com/office/powerpoint/2010/main" val="347242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8A4E67C-9F25-4528-84CA-404A383A38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dirty="0"/>
              <a:t>        作者通过魔鬼和渔夫之间的语言描写，表达了魔鬼和渔夫那鲜明的形象。接下来请同学们自己读一读渔夫和魔鬼的话，看看是从哪一些地方，体现出人物鲜明的性格的，用“</a:t>
            </a:r>
            <a:r>
              <a:rPr lang="zh-CN" altLang="en-US" sz="4000" u="sng" dirty="0"/>
              <a:t>       </a:t>
            </a:r>
            <a:r>
              <a:rPr lang="zh-CN" altLang="en-US" sz="4000" dirty="0"/>
              <a:t>”从课文中画出魔鬼的话，用“</a:t>
            </a:r>
            <a:r>
              <a:rPr lang="zh-CN" altLang="en-US" sz="4000" u="sng" dirty="0"/>
              <a:t>       </a:t>
            </a:r>
            <a:r>
              <a:rPr lang="zh-CN" altLang="en-US" sz="4000" dirty="0"/>
              <a:t>”画出渔夫的话。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34EF3EC-56DD-4C6D-A93F-4564B409DDEF}"/>
              </a:ext>
            </a:extLst>
          </p:cNvPr>
          <p:cNvCxnSpPr>
            <a:cxnSpLocks/>
          </p:cNvCxnSpPr>
          <p:nvPr/>
        </p:nvCxnSpPr>
        <p:spPr>
          <a:xfrm>
            <a:off x="1378226" y="5724939"/>
            <a:ext cx="8481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513293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左大括号 3">
            <a:extLst>
              <a:ext uri="{FF2B5EF4-FFF2-40B4-BE49-F238E27FC236}">
                <a16:creationId xmlns:a16="http://schemas.microsoft.com/office/drawing/2014/main" id="{C9B24D8B-92CB-41BF-B0A9-6962BE9FE4DB}"/>
              </a:ext>
            </a:extLst>
          </p:cNvPr>
          <p:cNvSpPr/>
          <p:nvPr/>
        </p:nvSpPr>
        <p:spPr>
          <a:xfrm>
            <a:off x="1484243" y="1563756"/>
            <a:ext cx="1510748" cy="3697357"/>
          </a:xfrm>
          <a:prstGeom prst="lef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5EC74E4-8DCE-4179-9D75-A1D0211E7C68}"/>
              </a:ext>
            </a:extLst>
          </p:cNvPr>
          <p:cNvSpPr/>
          <p:nvPr/>
        </p:nvSpPr>
        <p:spPr>
          <a:xfrm>
            <a:off x="3087756" y="1205947"/>
            <a:ext cx="4479235" cy="7156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魔鬼：凶恶、狡猾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F7CD3A-2558-4B68-AC0A-37C0F25CD663}"/>
              </a:ext>
            </a:extLst>
          </p:cNvPr>
          <p:cNvSpPr/>
          <p:nvPr/>
        </p:nvSpPr>
        <p:spPr>
          <a:xfrm>
            <a:off x="3087756" y="4903304"/>
            <a:ext cx="4479235" cy="7156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dirty="0"/>
              <a:t>渔夫：智慧、勇敢</a:t>
            </a:r>
          </a:p>
        </p:txBody>
      </p:sp>
    </p:spTree>
    <p:extLst>
      <p:ext uri="{BB962C8B-B14F-4D97-AF65-F5344CB8AC3E}">
        <p14:creationId xmlns:p14="http://schemas.microsoft.com/office/powerpoint/2010/main" val="393321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 dir="in"/>
      </p:transition>
    </mc:Choice>
    <mc:Fallback xmlns="">
      <p:transition spd="slow">
        <p:split orient="vert" dir="in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625" y="2014331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一会儿，他听见魔鬼叫道：“所罗门啊，别杀我，以后我不敢再违背您的命令了！”</a:t>
            </a:r>
          </a:p>
          <a:p>
            <a:pPr marL="0" indent="0">
              <a:buNone/>
            </a:pPr>
            <a:r>
              <a:rPr lang="zh-CN" altLang="en-US" dirty="0"/>
              <a:t>        一听所罗门死了，魔鬼立刻凶恶地说：</a:t>
            </a:r>
          </a:p>
          <a:p>
            <a:pPr marL="0" indent="0">
              <a:buNone/>
            </a:pPr>
            <a:r>
              <a:rPr lang="zh-CN" altLang="en-US" dirty="0"/>
              <a:t>“渔夫啊，准备死吧！你选择怎样死</a:t>
            </a:r>
          </a:p>
          <a:p>
            <a:pPr marL="0" indent="0">
              <a:buNone/>
            </a:pPr>
            <a:r>
              <a:rPr lang="zh-CN" altLang="en-US" dirty="0"/>
              <a:t>吧，我立刻就要把你杀掉！”</a:t>
            </a: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3" y="899996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华文新魏" panose="02010800040101010101" pitchFamily="2" charset="-122"/>
                <a:ea typeface="华文新魏" panose="02010800040101010101" pitchFamily="2" charset="-122"/>
              </a:rPr>
              <a:t>魔鬼的“凶恶、狡猾”</a:t>
            </a:r>
            <a:endParaRPr lang="zh-CN" altLang="en-US" sz="5400" b="1" cap="none" spc="0" dirty="0">
              <a:ln w="12700">
                <a:solidFill>
                  <a:srgbClr val="3A910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44482"/>
      </p:ext>
    </p:extLst>
  </p:cSld>
  <p:clrMapOvr>
    <a:masterClrMapping/>
  </p:clrMapOvr>
  <p:transition spd="slow">
    <p:randomBa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5329" y="2835966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“我是个无恶不作的凶神。”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3" y="899996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魔鬼的“凶恶、狡猾”</a:t>
            </a:r>
          </a:p>
        </p:txBody>
      </p:sp>
    </p:spTree>
    <p:extLst>
      <p:ext uri="{BB962C8B-B14F-4D97-AF65-F5344CB8AC3E}">
        <p14:creationId xmlns:p14="http://schemas.microsoft.com/office/powerpoint/2010/main" val="428856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C4C910-13C0-44A9-812B-81D6183BB5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3" y="513659"/>
            <a:ext cx="5102087" cy="5953401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《</a:t>
            </a:r>
            <a:r>
              <a:rPr lang="zh-CN" altLang="en-US" dirty="0"/>
              <a:t>渔夫的故事</a:t>
            </a:r>
            <a:r>
              <a:rPr lang="en-US" altLang="zh-CN" dirty="0"/>
              <a:t>》</a:t>
            </a:r>
            <a:r>
              <a:rPr lang="zh-CN" altLang="en-US" dirty="0"/>
              <a:t>选自古代阿拉伯著名的民间故事集</a:t>
            </a:r>
            <a:r>
              <a:rPr lang="en-US" altLang="zh-CN" dirty="0"/>
              <a:t>《</a:t>
            </a:r>
            <a:r>
              <a:rPr lang="zh-CN" altLang="en-US" dirty="0"/>
              <a:t>一千零一夜</a:t>
            </a:r>
            <a:r>
              <a:rPr lang="en-US" altLang="zh-CN" dirty="0"/>
              <a:t>》</a:t>
            </a:r>
            <a:r>
              <a:rPr lang="zh-CN" altLang="en-US" dirty="0"/>
              <a:t>。这是个充满智慧的故事，故事主要讲了一个贫穷的渔夫，到海边去捕鱼，意外地捞上了所罗门王封锁魔鬼的瓶子。他打开瓶子，狡猾凶恶的魔鬼钻了出来，想要杀死他。渔夫用自己的智慧战胜了魔鬼，使魔鬼重新被封锁在瓶子里。故事中魔鬼的强大和渔夫的弱小形成了强烈的对比，但是故事却告诉人们：拥有智慧的人，才是真正强大的、不可战胜的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1CCE9B-8650-451F-BEE4-2B420A74FD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295" y="513659"/>
            <a:ext cx="4335705" cy="543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55094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94" y="2822713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“别再啰嗦了，”魔鬼说道，“反正你是非死不可的。”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3" y="899996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魔鬼的“凶恶、狡猾”</a:t>
            </a:r>
          </a:p>
        </p:txBody>
      </p:sp>
    </p:spTree>
    <p:extLst>
      <p:ext uri="{BB962C8B-B14F-4D97-AF65-F5344CB8AC3E}">
        <p14:creationId xmlns:p14="http://schemas.microsoft.com/office/powerpoint/2010/main" val="11028399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895" y="3034749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魔鬼听了渔夫的话，就说：“渔夫，刚才我是跟你开玩笑的。”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3" y="899996"/>
            <a:ext cx="7109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魔鬼的“凶恶、狡猾”</a:t>
            </a:r>
          </a:p>
        </p:txBody>
      </p:sp>
    </p:spTree>
    <p:extLst>
      <p:ext uri="{BB962C8B-B14F-4D97-AF65-F5344CB8AC3E}">
        <p14:creationId xmlns:p14="http://schemas.microsoft.com/office/powerpoint/2010/main" val="1816148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148" y="2125525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“凭着神的名字起誓，我要问你一件事，你必须说实话。” 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“你不是说你住在这个胆瓶里吗？照道理说，这个胆瓶既容不下你一只手，更容不下你一条腿，怎么容得下你这样庞大的整个身体呀？”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0" y="899996"/>
            <a:ext cx="7109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latin typeface="华文新魏" panose="02010800040101010101" pitchFamily="2" charset="-122"/>
                <a:ea typeface="华文新魏" panose="02010800040101010101" pitchFamily="2" charset="-122"/>
              </a:rPr>
              <a:t>渔夫</a:t>
            </a: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的“智慧、勇敢”</a:t>
            </a:r>
          </a:p>
        </p:txBody>
      </p:sp>
    </p:spTree>
    <p:extLst>
      <p:ext uri="{BB962C8B-B14F-4D97-AF65-F5344CB8AC3E}">
        <p14:creationId xmlns:p14="http://schemas.microsoft.com/office/powerpoint/2010/main" val="2499377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990" y="1714707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“我没有亲眼看见，绝对不能相信。”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“告诉我吧，魔鬼，你希望怎样死？现在我决心把你投到大海里去。”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“下流无耻的魔鬼，你这是说谎呀！”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0" y="899996"/>
            <a:ext cx="7109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渔夫的“智慧、勇敢”</a:t>
            </a:r>
          </a:p>
        </p:txBody>
      </p:sp>
    </p:spTree>
    <p:extLst>
      <p:ext uri="{BB962C8B-B14F-4D97-AF65-F5344CB8AC3E}">
        <p14:creationId xmlns:p14="http://schemas.microsoft.com/office/powerpoint/2010/main" val="42843360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509A46-D012-48F5-8223-18CA018AF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148" y="2125525"/>
            <a:ext cx="7150376" cy="47324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        巨大的魔鬼，披头散发，高高地耸立在渔夫面前。魔鬼头像堡垒，手像铁叉，腿像桅杆，口像山洞，牙齿像白石块，鼻孔像喇叭，眼睛像灯笼，样子非常凶恶。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</a:t>
            </a:r>
            <a:r>
              <a:rPr lang="zh-CN" altLang="en-US" b="1" i="1" dirty="0">
                <a:solidFill>
                  <a:srgbClr val="3A91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如果是你看到这样一个凶恶的魔鬼，害怕吗？那渔夫呢？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47A264B-15E4-4F78-85C7-BCD7210DD70D}"/>
              </a:ext>
            </a:extLst>
          </p:cNvPr>
          <p:cNvSpPr/>
          <p:nvPr/>
        </p:nvSpPr>
        <p:spPr>
          <a:xfrm>
            <a:off x="489990" y="899996"/>
            <a:ext cx="7109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>
                  <a:solidFill>
                    <a:srgbClr val="3A9101"/>
                  </a:solidFill>
                  <a:prstDash val="solid"/>
                </a:ln>
                <a:pattFill prst="ltDnDiag">
                  <a:fgClr>
                    <a:srgbClr val="5B9BD5">
                      <a:lumMod val="60000"/>
                      <a:lumOff val="40000"/>
                    </a:srgbClr>
                  </a:fgClr>
                  <a:bgClr>
                    <a:prstClr val="white"/>
                  </a:bgClr>
                </a:patt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渔夫的“智慧、勇敢”</a:t>
            </a:r>
          </a:p>
        </p:txBody>
      </p:sp>
    </p:spTree>
    <p:extLst>
      <p:ext uri="{BB962C8B-B14F-4D97-AF65-F5344CB8AC3E}">
        <p14:creationId xmlns:p14="http://schemas.microsoft.com/office/powerpoint/2010/main" val="3533757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6141E2-FC3D-4942-BC68-80F359EF1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4000" dirty="0"/>
              <a:t>收服了魔鬼的渔夫，拖着渔网回到了家。妻子见他空手而归，就问：“发生了什么事，怎么一条鱼都没打上来？”渔夫说；“你听我慢慢讲讲海边的故事吧。”渔夫的妻子说：“说吧，可要简短点，我还要去织渔网呢！”想想渔夫会怎样简短地讲给妻子听？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968756-A6C6-4B2F-94B0-D4B5D7EC2E89}"/>
              </a:ext>
            </a:extLst>
          </p:cNvPr>
          <p:cNvSpPr/>
          <p:nvPr/>
        </p:nvSpPr>
        <p:spPr>
          <a:xfrm>
            <a:off x="4637364" y="449422"/>
            <a:ext cx="38779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 cap="none" spc="0" dirty="0">
                <a:ln/>
                <a:solidFill>
                  <a:schemeClr val="accent4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口语交际</a:t>
            </a:r>
          </a:p>
        </p:txBody>
      </p:sp>
    </p:spTree>
    <p:extLst>
      <p:ext uri="{BB962C8B-B14F-4D97-AF65-F5344CB8AC3E}">
        <p14:creationId xmlns:p14="http://schemas.microsoft.com/office/powerpoint/2010/main" val="2432616598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6141E2-FC3D-4942-BC68-80F359EF1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014" y="2740025"/>
            <a:ext cx="7886700" cy="4351338"/>
          </a:xfrm>
        </p:spPr>
        <p:txBody>
          <a:bodyPr>
            <a:noAutofit/>
          </a:bodyPr>
          <a:lstStyle/>
          <a:p>
            <a:r>
              <a:rPr lang="zh-CN" altLang="en-US" sz="4000" dirty="0"/>
              <a:t>想象傍晚，渔夫把打渔的人们都叫到一起，又会怎样跟他们讲魔鬼的事？渔夫们又会说什么？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968756-A6C6-4B2F-94B0-D4B5D7EC2E89}"/>
              </a:ext>
            </a:extLst>
          </p:cNvPr>
          <p:cNvSpPr/>
          <p:nvPr/>
        </p:nvSpPr>
        <p:spPr>
          <a:xfrm>
            <a:off x="4637364" y="449422"/>
            <a:ext cx="38779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/>
                <a:solidFill>
                  <a:srgbClr val="FFC00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口语交际</a:t>
            </a:r>
          </a:p>
        </p:txBody>
      </p:sp>
    </p:spTree>
    <p:extLst>
      <p:ext uri="{BB962C8B-B14F-4D97-AF65-F5344CB8AC3E}">
        <p14:creationId xmlns:p14="http://schemas.microsoft.com/office/powerpoint/2010/main" val="20510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CDB696-6AB4-4622-BB57-F3D88E026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162" y="2117173"/>
            <a:ext cx="7886700" cy="4351338"/>
          </a:xfrm>
        </p:spPr>
        <p:txBody>
          <a:bodyPr/>
          <a:lstStyle/>
          <a:p>
            <a:r>
              <a:rPr lang="zh-CN" altLang="en-US" sz="3600" dirty="0"/>
              <a:t>读</a:t>
            </a:r>
            <a:r>
              <a:rPr lang="en-US" altLang="zh-CN" sz="3600" dirty="0"/>
              <a:t>《</a:t>
            </a:r>
            <a:r>
              <a:rPr lang="zh-CN" altLang="en-US" sz="3600" dirty="0"/>
              <a:t>东郭先生和狼</a:t>
            </a:r>
            <a:r>
              <a:rPr lang="en-US" altLang="zh-CN" sz="3600" dirty="0"/>
              <a:t>》</a:t>
            </a:r>
            <a:r>
              <a:rPr lang="zh-CN" altLang="en-US" sz="3600" dirty="0"/>
              <a:t>，体会魔鬼本性。</a:t>
            </a:r>
            <a:endParaRPr lang="en-US" altLang="zh-CN" sz="3600" dirty="0"/>
          </a:p>
          <a:p>
            <a:endParaRPr lang="en-US" altLang="zh-CN" sz="3600" dirty="0"/>
          </a:p>
          <a:p>
            <a:r>
              <a:rPr lang="zh-CN" altLang="en-US" sz="3600" dirty="0"/>
              <a:t>读</a:t>
            </a:r>
            <a:r>
              <a:rPr lang="en-US" altLang="zh-CN" sz="3600" dirty="0"/>
              <a:t>《</a:t>
            </a:r>
            <a:r>
              <a:rPr lang="zh-CN" altLang="en-US" sz="3600" dirty="0"/>
              <a:t>一千零一夜</a:t>
            </a:r>
            <a:r>
              <a:rPr lang="en-US" altLang="zh-CN" sz="3600" dirty="0"/>
              <a:t>》</a:t>
            </a:r>
            <a:r>
              <a:rPr lang="zh-CN" altLang="en-US" sz="3600" dirty="0"/>
              <a:t>。</a:t>
            </a:r>
            <a:endParaRPr lang="en-US" altLang="zh-CN" sz="3600" dirty="0"/>
          </a:p>
          <a:p>
            <a:endParaRPr lang="en-US" altLang="zh-CN" sz="3600" dirty="0"/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F0BDA2-333A-43D4-BE19-0FBDDF6DB300}"/>
              </a:ext>
            </a:extLst>
          </p:cNvPr>
          <p:cNvSpPr/>
          <p:nvPr/>
        </p:nvSpPr>
        <p:spPr>
          <a:xfrm>
            <a:off x="708162" y="383161"/>
            <a:ext cx="38779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课外阅读</a:t>
            </a:r>
          </a:p>
        </p:txBody>
      </p:sp>
    </p:spTree>
    <p:extLst>
      <p:ext uri="{BB962C8B-B14F-4D97-AF65-F5344CB8AC3E}">
        <p14:creationId xmlns:p14="http://schemas.microsoft.com/office/powerpoint/2010/main" val="61200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F5E3526-EE5B-4570-A154-3F014366AFD7}"/>
              </a:ext>
            </a:extLst>
          </p:cNvPr>
          <p:cNvSpPr/>
          <p:nvPr/>
        </p:nvSpPr>
        <p:spPr>
          <a:xfrm>
            <a:off x="4134679" y="410817"/>
            <a:ext cx="821634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77A12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398732758"/>
      </p:ext>
    </p:extLst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6266F7-F55A-47C2-9B4E-83FDB45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49763"/>
            <a:ext cx="6461263" cy="491973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  1</a:t>
            </a:r>
            <a:r>
              <a:rPr lang="zh-CN" altLang="en-US" dirty="0"/>
              <a:t>、知识与技能目标：认识</a:t>
            </a:r>
            <a:r>
              <a:rPr lang="en-US" altLang="zh-CN" dirty="0"/>
              <a:t>8</a:t>
            </a:r>
            <a:r>
              <a:rPr lang="zh-CN" altLang="en-US" dirty="0"/>
              <a:t>个生字。能正确读“规矩、胆瓶、笑逐颜开、金币、自言自语、披头散发、堡垒、铁叉、违背、解救、无恶不作、荣华富贵、倒霉、恩将仇报、起誓、简短、口吻、下流无耻”等词。渔</a:t>
            </a:r>
            <a:r>
              <a:rPr lang="en-US" altLang="zh-CN" dirty="0" err="1"/>
              <a:t>yu</a:t>
            </a:r>
            <a:r>
              <a:rPr lang="en-US" altLang="zh-CN" dirty="0"/>
              <a:t> </a:t>
            </a:r>
            <a:r>
              <a:rPr lang="zh-CN" altLang="en-US" dirty="0"/>
              <a:t>锡</a:t>
            </a:r>
            <a:r>
              <a:rPr lang="en-US" altLang="zh-CN" dirty="0"/>
              <a:t>xi </a:t>
            </a:r>
            <a:r>
              <a:rPr lang="zh-CN" altLang="en-US" dirty="0"/>
              <a:t>撬</a:t>
            </a:r>
            <a:r>
              <a:rPr lang="en-US" altLang="zh-CN" dirty="0" err="1"/>
              <a:t>qiao</a:t>
            </a:r>
            <a:r>
              <a:rPr lang="en-US" altLang="zh-CN" dirty="0"/>
              <a:t> </a:t>
            </a:r>
            <a:r>
              <a:rPr lang="zh-CN" altLang="en-US" dirty="0"/>
              <a:t>魔</a:t>
            </a:r>
            <a:r>
              <a:rPr lang="en-US" altLang="zh-CN" dirty="0" err="1"/>
              <a:t>mo</a:t>
            </a:r>
            <a:r>
              <a:rPr lang="en-US" altLang="zh-CN" dirty="0"/>
              <a:t> </a:t>
            </a:r>
            <a:r>
              <a:rPr lang="zh-CN" altLang="en-US" dirty="0"/>
              <a:t>耸</a:t>
            </a:r>
            <a:r>
              <a:rPr lang="en-US" altLang="zh-CN" dirty="0"/>
              <a:t>song </a:t>
            </a:r>
            <a:r>
              <a:rPr lang="zh-CN" altLang="en-US" dirty="0"/>
              <a:t>桅</a:t>
            </a:r>
            <a:r>
              <a:rPr lang="en-US" altLang="zh-CN" dirty="0" err="1"/>
              <a:t>wei</a:t>
            </a:r>
            <a:r>
              <a:rPr lang="en-US" altLang="zh-CN" dirty="0"/>
              <a:t> </a:t>
            </a:r>
            <a:r>
              <a:rPr lang="zh-CN" altLang="en-US" dirty="0"/>
              <a:t>唆</a:t>
            </a:r>
            <a:r>
              <a:rPr lang="en-US" altLang="zh-CN" dirty="0" err="1"/>
              <a:t>sou</a:t>
            </a:r>
            <a:r>
              <a:rPr lang="en-US" altLang="zh-CN" dirty="0"/>
              <a:t> </a:t>
            </a:r>
            <a:r>
              <a:rPr lang="zh-CN" altLang="en-US" dirty="0"/>
              <a:t>吻</a:t>
            </a:r>
            <a:r>
              <a:rPr lang="en-US" altLang="zh-CN" dirty="0"/>
              <a:t>wen </a:t>
            </a:r>
          </a:p>
          <a:p>
            <a:pPr marL="0" indent="0">
              <a:buNone/>
            </a:pPr>
            <a:r>
              <a:rPr lang="en-US" altLang="zh-CN" dirty="0"/>
              <a:t>  2</a:t>
            </a:r>
            <a:r>
              <a:rPr lang="zh-CN" altLang="en-US" dirty="0"/>
              <a:t>、过程与方法目标：有感情地朗读课文，理清文章脉络，简要地复述课文内容。学会赏析和有表情地朗读民间故事，注意描述语言的正确运用。  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  </a:t>
            </a:r>
            <a:r>
              <a:rPr lang="en-US" altLang="zh-CN" dirty="0"/>
              <a:t>3</a:t>
            </a:r>
            <a:r>
              <a:rPr lang="zh-CN" altLang="en-US" dirty="0"/>
              <a:t>、情感态度与价值观目标：感受课文所歌颂的劳动人民的智慧和力量。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5F75B61-4F32-4495-97C4-9EA69ECB6F2F}"/>
              </a:ext>
            </a:extLst>
          </p:cNvPr>
          <p:cNvSpPr/>
          <p:nvPr/>
        </p:nvSpPr>
        <p:spPr>
          <a:xfrm>
            <a:off x="628650" y="356657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教学目标</a:t>
            </a:r>
          </a:p>
        </p:txBody>
      </p:sp>
    </p:spTree>
    <p:extLst>
      <p:ext uri="{BB962C8B-B14F-4D97-AF65-F5344CB8AC3E}">
        <p14:creationId xmlns:p14="http://schemas.microsoft.com/office/powerpoint/2010/main" val="3168243382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6266F7-F55A-47C2-9B4E-83FDB45AE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3625" y="1677552"/>
            <a:ext cx="5546861" cy="5001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1</a:t>
            </a:r>
            <a:r>
              <a:rPr lang="zh-CN" altLang="en-US" dirty="0"/>
              <a:t>、重点：渔夫和魔鬼两个形象的性格特征。渔夫是诚实善良、机智勇敢的劳动者形象，表现了劳动人民的觉醒过程，歌颂劳动人民的智慧和力量。魔鬼是邪恶势力的化身，揭露了敌人的残暴和愚蠢。     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</a:t>
            </a:r>
            <a:r>
              <a:rPr lang="zh-CN" altLang="en-US" dirty="0"/>
              <a:t>、难点：把握渔夫和魔鬼的矛盾发展转化过程。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5F75B61-4F32-4495-97C4-9EA69ECB6F2F}"/>
              </a:ext>
            </a:extLst>
          </p:cNvPr>
          <p:cNvSpPr/>
          <p:nvPr/>
        </p:nvSpPr>
        <p:spPr>
          <a:xfrm>
            <a:off x="357808" y="1311965"/>
            <a:ext cx="821636" cy="43124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 w="0"/>
                <a:solidFill>
                  <a:srgbClr val="4472C4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教学重难点</a:t>
            </a:r>
          </a:p>
        </p:txBody>
      </p:sp>
    </p:spTree>
    <p:extLst>
      <p:ext uri="{BB962C8B-B14F-4D97-AF65-F5344CB8AC3E}">
        <p14:creationId xmlns:p14="http://schemas.microsoft.com/office/powerpoint/2010/main" val="247920411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188284-EB6D-4DCB-A902-2F8C4D04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642" y="2932180"/>
            <a:ext cx="6461263" cy="449566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同学们，大家读过</a:t>
            </a:r>
            <a:r>
              <a:rPr lang="en-US" altLang="zh-CN" dirty="0"/>
              <a:t>《</a:t>
            </a:r>
            <a:r>
              <a:rPr lang="zh-CN" altLang="en-US" dirty="0"/>
              <a:t>一千零一夜</a:t>
            </a:r>
            <a:r>
              <a:rPr lang="en-US" altLang="zh-CN" dirty="0"/>
              <a:t>》</a:t>
            </a:r>
            <a:r>
              <a:rPr lang="zh-CN" altLang="en-US" dirty="0"/>
              <a:t>这部书吗？</a:t>
            </a:r>
          </a:p>
        </p:txBody>
      </p:sp>
    </p:spTree>
    <p:extLst>
      <p:ext uri="{BB962C8B-B14F-4D97-AF65-F5344CB8AC3E}">
        <p14:creationId xmlns:p14="http://schemas.microsoft.com/office/powerpoint/2010/main" val="146872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188284-EB6D-4DCB-A902-2F8C4D04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877" y="1010615"/>
            <a:ext cx="6487766" cy="50323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/>
              <a:t>这是一部阿拉伯民间故事集。 相传古代印度与中国之间有一个萨桑国，国王痛恨王后对他不忠心，就把她杀了。以后国王每天晚上娶一个王后，到第二天早上就把她杀掉。当时宰相的女儿为了拯救其他无辜的女子，自愿嫁给国王。晚上，她给国王讲故事，讲到最紧要的时候天就亮了，国王急着要去早朝，但为了听故事的结局，国王就把她留了下来。此后，她每天晚上给国王讲故事，故事一个接着一个，一直讲了一千零   一夜。最后，国王终于被感化了，同她白头偕老。这就是</a:t>
            </a:r>
            <a:r>
              <a:rPr lang="en-US" altLang="zh-CN" dirty="0"/>
              <a:t>《</a:t>
            </a:r>
            <a:r>
              <a:rPr lang="zh-CN" altLang="en-US" dirty="0"/>
              <a:t>一千零一夜</a:t>
            </a:r>
            <a:r>
              <a:rPr lang="en-US" altLang="zh-CN" dirty="0"/>
              <a:t>》</a:t>
            </a:r>
            <a:r>
              <a:rPr lang="zh-CN" altLang="en-US" dirty="0"/>
              <a:t>的故事内容。</a:t>
            </a:r>
          </a:p>
        </p:txBody>
      </p:sp>
    </p:spTree>
    <p:extLst>
      <p:ext uri="{BB962C8B-B14F-4D97-AF65-F5344CB8AC3E}">
        <p14:creationId xmlns:p14="http://schemas.microsoft.com/office/powerpoint/2010/main" val="337544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188284-EB6D-4DCB-A902-2F8C4D047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642" y="2932180"/>
            <a:ext cx="6461263" cy="449566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今天我们要学习的</a:t>
            </a:r>
            <a:r>
              <a:rPr lang="en-US" altLang="zh-CN" dirty="0"/>
              <a:t>《</a:t>
            </a:r>
            <a:r>
              <a:rPr lang="zh-CN" altLang="en-US" dirty="0"/>
              <a:t>渔夫的故事</a:t>
            </a:r>
            <a:r>
              <a:rPr lang="en-US" altLang="zh-CN" dirty="0"/>
              <a:t>》</a:t>
            </a:r>
            <a:r>
              <a:rPr lang="zh-CN" altLang="en-US" dirty="0"/>
              <a:t>这篇课文就选自</a:t>
            </a:r>
            <a:r>
              <a:rPr lang="en-US" altLang="zh-CN" dirty="0"/>
              <a:t>《</a:t>
            </a:r>
            <a:r>
              <a:rPr lang="zh-CN" altLang="en-US" dirty="0"/>
              <a:t>一千零一夜</a:t>
            </a:r>
            <a:r>
              <a:rPr lang="en-US" altLang="zh-CN" dirty="0"/>
              <a:t>》</a:t>
            </a:r>
            <a:r>
              <a:rPr lang="zh-CN" altLang="en-US" dirty="0"/>
              <a:t>这部民间故事集。</a:t>
            </a:r>
          </a:p>
        </p:txBody>
      </p:sp>
    </p:spTree>
    <p:extLst>
      <p:ext uri="{BB962C8B-B14F-4D97-AF65-F5344CB8AC3E}">
        <p14:creationId xmlns:p14="http://schemas.microsoft.com/office/powerpoint/2010/main" val="40881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CEF330-22FF-4015-AB98-AA86DC20D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146" y="990739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同学们，接下来请大家快速地默读课文，注意课文中难读的生字，和同桌一起简要地概括课文内容。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sz="5400" b="1" dirty="0">
                <a:solidFill>
                  <a:srgbClr val="FFC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讲故事比赛 </a:t>
            </a:r>
            <a:endParaRPr lang="en-US" altLang="zh-CN" sz="5400" b="1" dirty="0">
              <a:solidFill>
                <a:srgbClr val="FFC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dirty="0"/>
              <a:t>先请一个同学讲，要求抓住故事主要内容，讲得流畅完整，时间控制在一分钟内。</a:t>
            </a:r>
          </a:p>
        </p:txBody>
      </p:sp>
    </p:spTree>
    <p:extLst>
      <p:ext uri="{BB962C8B-B14F-4D97-AF65-F5344CB8AC3E}">
        <p14:creationId xmlns:p14="http://schemas.microsoft.com/office/powerpoint/2010/main" val="1379974157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DB8AA6-ADC6-4122-AADA-CD40D8C50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59" y="1573834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5800" dirty="0">
                <a:solidFill>
                  <a:srgbClr val="18D3D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字词学习</a:t>
            </a:r>
            <a:endParaRPr lang="en-US" altLang="zh-CN" sz="5800" dirty="0">
              <a:solidFill>
                <a:srgbClr val="18D3D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）（什么都没）捞着（形近字：洪涝 唠叨）</a:t>
            </a:r>
            <a:r>
              <a:rPr lang="en-US" altLang="zh-CN" dirty="0"/>
              <a:t>        </a:t>
            </a:r>
            <a:r>
              <a:rPr lang="zh-CN" altLang="en-US" dirty="0"/>
              <a:t>罪（韭 扉） 对待（侍候）坏透了（诱人） 锡（读音）封    堡垒（字形）    金币（字形） 发誓（字形） 撬   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）撒（撒网 播撒）塞（赛车 塞外 阻塞）                钻（钻研 钻石）规矩    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）笑逐颜开 弥漫（字义）无恶不作（字义）        荣华富贵（字义） 恩将仇报 倒霉（反义词：幸运）    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）铁叉 文中用铁叉来形容什么？把它所在的句子读一读（魔鬼的样子）指导朗读。</a:t>
            </a:r>
          </a:p>
        </p:txBody>
      </p:sp>
    </p:spTree>
    <p:extLst>
      <p:ext uri="{BB962C8B-B14F-4D97-AF65-F5344CB8AC3E}">
        <p14:creationId xmlns:p14="http://schemas.microsoft.com/office/powerpoint/2010/main" val="1943011445"/>
      </p:ext>
    </p:extLst>
  </p:cSld>
  <p:clrMapOvr>
    <a:masterClrMapping/>
  </p:clrMapOvr>
  <p:transition spd="slow">
    <p:pull dir="rd"/>
  </p:transition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1366</Words>
  <Paragraphs>72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等线</vt:lpstr>
      <vt:lpstr>等线 Light</vt:lpstr>
      <vt:lpstr>华文行楷</vt:lpstr>
      <vt:lpstr>华文新魏</vt:lpstr>
      <vt:lpstr>楷体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ASUS</cp:lastModifiedBy>
  <dcterms:created xsi:type="dcterms:W3CDTF">2015-05-05T08:02:14Z</dcterms:created>
  <dcterms:modified xsi:type="dcterms:W3CDTF">2018-11-13T05:54:34Z</dcterms:modified>
  <cp:category/>
</cp:coreProperties>
</file>