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33"/>
  </p:notesMasterIdLst>
  <p:handoutMasterIdLst>
    <p:handoutMasterId r:id="rId34"/>
  </p:handoutMasterIdLst>
  <p:sldIdLst>
    <p:sldId id="359" r:id="rId3"/>
    <p:sldId id="329" r:id="rId4"/>
    <p:sldId id="362" r:id="rId5"/>
    <p:sldId id="363" r:id="rId6"/>
    <p:sldId id="417" r:id="rId7"/>
    <p:sldId id="341" r:id="rId8"/>
    <p:sldId id="378" r:id="rId9"/>
    <p:sldId id="379" r:id="rId10"/>
    <p:sldId id="344" r:id="rId11"/>
    <p:sldId id="382" r:id="rId12"/>
    <p:sldId id="383" r:id="rId13"/>
    <p:sldId id="384" r:id="rId14"/>
    <p:sldId id="345" r:id="rId15"/>
    <p:sldId id="385" r:id="rId16"/>
    <p:sldId id="386" r:id="rId17"/>
    <p:sldId id="331" r:id="rId18"/>
    <p:sldId id="364" r:id="rId19"/>
    <p:sldId id="422" r:id="rId20"/>
    <p:sldId id="452" r:id="rId21"/>
    <p:sldId id="453" r:id="rId22"/>
    <p:sldId id="454" r:id="rId23"/>
    <p:sldId id="455" r:id="rId24"/>
    <p:sldId id="456" r:id="rId25"/>
    <p:sldId id="457" r:id="rId26"/>
    <p:sldId id="388" r:id="rId27"/>
    <p:sldId id="423" r:id="rId28"/>
    <p:sldId id="425" r:id="rId29"/>
    <p:sldId id="458" r:id="rId30"/>
    <p:sldId id="459" r:id="rId31"/>
    <p:sldId id="367" r:id="rId32"/>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9866" autoAdjust="0"/>
  </p:normalViewPr>
  <p:slideViewPr>
    <p:cSldViewPr snapToGrid="0">
      <p:cViewPr varScale="1">
        <p:scale>
          <a:sx n="79" d="100"/>
          <a:sy n="79" d="100"/>
        </p:scale>
        <p:origin x="-168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CB1B47-2A5C-4D70-A02E-98FF513A8BD1}"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103292-C266-404E-84EE-20BC58D06C7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CB1B47-2A5C-4D70-A02E-98FF513A8BD1}"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103292-C266-404E-84EE-20BC58D06C7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159000" y="2560955"/>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15 </a:t>
            </a:r>
            <a:r>
              <a:rPr lang="zh-CN" altLang="en-US" sz="3600">
                <a:latin typeface="方正大标宋简体" panose="03000509000000000000" charset="-122"/>
                <a:ea typeface="方正大标宋简体" panose="03000509000000000000" charset="-122"/>
              </a:rPr>
              <a:t>无言之美</a:t>
            </a:r>
          </a:p>
        </p:txBody>
      </p:sp>
      <p:sp>
        <p:nvSpPr>
          <p:cNvPr id="7" name="矩形 6"/>
          <p:cNvSpPr/>
          <p:nvPr/>
        </p:nvSpPr>
        <p:spPr>
          <a:xfrm>
            <a:off x="1066800" y="282575"/>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第四单元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38250" y="304165"/>
            <a:ext cx="7306310" cy="6249670"/>
          </a:xfrm>
          <a:prstGeom prst="rect">
            <a:avLst/>
          </a:prstGeom>
          <a:noFill/>
        </p:spPr>
        <p:txBody>
          <a:bodyPr wrap="square" rtlCol="0">
            <a:spAutoFit/>
          </a:bodyPr>
          <a:lstStyle/>
          <a:p>
            <a:pPr fontAlgn="auto">
              <a:lnSpc>
                <a:spcPct val="13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文学作品也是同样。譬如《论语》“子在川上曰：‘逝者如斯夫，不舍昼夜。’”几句话，绝没完全描写出孔子说这番话时候的心境，而“如斯夫”三字更笼统，没有把当时的流水形容尽致。如果说详细一点儿，孔子也许这样说：“河水滚滚地流去，日夜都是这样，没有一刻停止。世界上一切事物不都像这流水时常变化不尽吗？过去的事物不就永远过去绝不回头吗？我看见这流水心中好不惨伤呀！……”但是纵使这样说去，还没有尽意。而比较起来，“逝者如斯夫，不舍昼夜!”九个字，比这段长而臭的演义就值得玩味多了!……譬如陶渊明的《归园田居》：“方宅十余亩，草屋八九间。榆柳荫后檐，桃李罗堂前。暧暧远人村，依依墟里烟。狗吠深巷中，鸡鸣桑树颠。”四十字把乡村风景描写得多么真切!……从此可知文学上我们并不以尽量表现为难能可贵。</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4605" y="135890"/>
            <a:ext cx="7239000" cy="6585585"/>
          </a:xfrm>
          <a:prstGeom prst="rect">
            <a:avLst/>
          </a:prstGeom>
          <a:noFill/>
        </p:spPr>
        <p:txBody>
          <a:bodyPr wrap="square" rtlCol="0">
            <a:spAutoFit/>
          </a:bodyPr>
          <a:lstStyle/>
          <a:p>
            <a:pPr fontAlgn="auto">
              <a:lnSpc>
                <a:spcPct val="12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在音乐里面，我们也有这种感想。凡是唱歌奏乐，音调由洪壮急促而变到低微以至于无声的时候，我们精神上就有一种沉默渊穆和平愉快的景象。白香山在《琵琶行》里形容琵琶声音暂时停顿的情况说：“冰泉冷涩弦凝绝，凝绝不通声暂歇。别有幽愁暗恨生，此时无声胜有声。”这就是形容音乐上无言之美的滋味。著名英国诗人济慈在《希腊花瓶歌》也说，“听得见的声调固然幽美，听不见的声调尤其幽美”，也是说同样道理。大概喜欢听音乐的人都尝过此中滋味。</a:t>
            </a:r>
          </a:p>
          <a:p>
            <a:pPr fontAlgn="auto">
              <a:lnSpc>
                <a:spcPct val="12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雕刻塑像本来是无言的，也可以拿来说明无言之美。所谓无言，不一定指不说话，是注重在含蓄不露。雕刻以静体传神，有些是流露的，有些是含蓄的。这种分别在眼睛上尤其容易看见。中国有一句谚语：“金刚怒目，不如菩萨低眉。”所谓怒目，便是流露；所谓低眉，便是含蓄。凡看低头闭目的神像，所生的印象往往特别深刻。</a:t>
            </a:r>
          </a:p>
          <a:p>
            <a:pPr fontAlgn="auto">
              <a:lnSpc>
                <a:spcPct val="12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7475" y="644525"/>
            <a:ext cx="6771640" cy="5303520"/>
          </a:xfrm>
          <a:prstGeom prst="rect">
            <a:avLst/>
          </a:prstGeom>
          <a:noFill/>
        </p:spPr>
        <p:txBody>
          <a:bodyPr wrap="square" rtlCol="0">
            <a:spAutoFit/>
          </a:bodyPr>
          <a:lstStyle/>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以上是各种艺术中信手拈来的几个实例。把这些个别的实例归纳在一起，我们可以得一个公例，就是：拿美术来表现思想和情感，与其尽量流露，不如稍有含蓄；与其吐肚子把一切都说出来，不如留一大部分让欣赏者自己去领会。因为在欣赏者的头脑里所生的印象和美感，有含蓄比较尽量流露的还要更加深刻。换句话说，说出来的越少，留着不说的越多，所引起的美感就越大越深越真切。</a:t>
            </a:r>
          </a:p>
          <a:p>
            <a:pPr algn="r" fontAlgn="auto">
              <a:lnSpc>
                <a:spcPct val="110000"/>
              </a:lnSpc>
            </a:pPr>
            <a:r>
              <a:rPr sz="2800">
                <a:latin typeface="楷体" panose="02010609060101010101" charset="-122"/>
                <a:ea typeface="楷体" panose="02010609060101010101" charset="-122"/>
                <a:cs typeface="楷体" panose="02010609060101010101" charset="-122"/>
              </a:rPr>
              <a:t>(摘编自朱光潜的《无言之美》)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99845" y="26035"/>
            <a:ext cx="7090410" cy="6805930"/>
          </a:xfrm>
          <a:prstGeom prst="rect">
            <a:avLst/>
          </a:prstGeom>
          <a:noFill/>
        </p:spPr>
        <p:txBody>
          <a:bodyPr wrap="square" rtlCol="0">
            <a:spAutoFit/>
          </a:bodyPr>
          <a:lstStyle/>
          <a:p>
            <a:pPr fontAlgn="auto">
              <a:lnSpc>
                <a:spcPct val="130000"/>
              </a:lnSpc>
            </a:pPr>
            <a:r>
              <a:rPr lang="zh-CN" altLang="en-US" sz="2400"/>
              <a:t>1.下列关于原文内容的理解和分析，正确的一项是（           ）</a:t>
            </a:r>
          </a:p>
          <a:p>
            <a:pPr fontAlgn="auto">
              <a:lnSpc>
                <a:spcPct val="130000"/>
              </a:lnSpc>
            </a:pPr>
            <a:r>
              <a:rPr lang="zh-CN" altLang="en-US" sz="2400"/>
              <a:t>A．文学要以言达意，但文学作品中的具体语言和抽象情感却有很大差别，文学创作者也不追求用文字很好地表情达意。</a:t>
            </a:r>
          </a:p>
          <a:p>
            <a:pPr fontAlgn="auto">
              <a:lnSpc>
                <a:spcPct val="130000"/>
              </a:lnSpc>
            </a:pPr>
            <a:r>
              <a:rPr lang="zh-CN" altLang="en-US" sz="2400"/>
              <a:t>B．《论语》中的“逝者如斯夫，不舍昼夜!”没能表达出孔子当时的心境，这个例子证明了文字不能完全地传达情感的道理。</a:t>
            </a:r>
          </a:p>
          <a:p>
            <a:pPr fontAlgn="auto">
              <a:lnSpc>
                <a:spcPct val="130000"/>
              </a:lnSpc>
            </a:pPr>
            <a:r>
              <a:rPr lang="zh-CN" altLang="en-US" sz="2400"/>
              <a:t>C．《琵琶行》所描写的“别有幽愁暗恨生，此时无声胜有声”，表现了听者沉默渊穆和平愉快的感受，这是音乐的无言之美。</a:t>
            </a:r>
          </a:p>
          <a:p>
            <a:pPr fontAlgn="auto">
              <a:lnSpc>
                <a:spcPct val="130000"/>
              </a:lnSpc>
            </a:pPr>
            <a:r>
              <a:rPr lang="zh-CN" altLang="en-US" sz="2400"/>
              <a:t>D.欣赏者看低头闭目的神像时，所产生的印象常常特别深刻，这是欣赏者和创作者碰巧所得。并不是创作者刻意为之。</a:t>
            </a:r>
          </a:p>
        </p:txBody>
      </p:sp>
      <p:sp>
        <p:nvSpPr>
          <p:cNvPr id="16" name="文本框 15"/>
          <p:cNvSpPr txBox="1"/>
          <p:nvPr/>
        </p:nvSpPr>
        <p:spPr>
          <a:xfrm>
            <a:off x="1885315" y="502920"/>
            <a:ext cx="520065" cy="553085"/>
          </a:xfrm>
          <a:prstGeom prst="rect">
            <a:avLst/>
          </a:prstGeom>
          <a:noFill/>
        </p:spPr>
        <p:txBody>
          <a:bodyPr wrap="square" rtlCol="0">
            <a:spAutoFit/>
          </a:bodyPr>
          <a:lstStyle/>
          <a:p>
            <a:pPr fontAlgn="auto">
              <a:lnSpc>
                <a:spcPct val="125000"/>
              </a:lnSpc>
            </a:pPr>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63040" y="26035"/>
            <a:ext cx="6948805" cy="6805930"/>
          </a:xfrm>
          <a:prstGeom prst="rect">
            <a:avLst/>
          </a:prstGeom>
          <a:noFill/>
        </p:spPr>
        <p:txBody>
          <a:bodyPr wrap="square" rtlCol="0">
            <a:spAutoFit/>
          </a:bodyPr>
          <a:lstStyle/>
          <a:p>
            <a:pPr fontAlgn="auto">
              <a:lnSpc>
                <a:spcPct val="130000"/>
              </a:lnSpc>
            </a:pPr>
            <a:r>
              <a:rPr lang="zh-CN" altLang="en-US" sz="2400"/>
              <a:t>2.下列对原文论证的相关分析，不正确的一项是（         ）</a:t>
            </a:r>
          </a:p>
          <a:p>
            <a:pPr fontAlgn="auto">
              <a:lnSpc>
                <a:spcPct val="130000"/>
              </a:lnSpc>
            </a:pPr>
            <a:r>
              <a:rPr lang="zh-CN" altLang="en-US" sz="2400"/>
              <a:t>A．文章从文学不追求用文字语言来全部传达情意拓展开来，论述了一切艺术作品都不需要尽量充分地表达情意的道理。</a:t>
            </a:r>
          </a:p>
          <a:p>
            <a:pPr fontAlgn="auto">
              <a:lnSpc>
                <a:spcPct val="130000"/>
              </a:lnSpc>
            </a:pPr>
            <a:r>
              <a:rPr lang="zh-CN" altLang="en-US" sz="2400"/>
              <a:t>B．文章在分别举出了文学、音乐、雕像的实例的基础上，总结了艺术创作的共同点，顺势解释了“无言之美”的内涵。</a:t>
            </a:r>
          </a:p>
          <a:p>
            <a:pPr fontAlgn="auto">
              <a:lnSpc>
                <a:spcPct val="130000"/>
              </a:lnSpc>
            </a:pPr>
            <a:r>
              <a:rPr lang="zh-CN" altLang="en-US" sz="2400"/>
              <a:t>C．围绕着无言之美这个话题，文章逐层递进地论证了艺术表意时要含蓄或留一部分空白的重要性和可行性。</a:t>
            </a:r>
          </a:p>
          <a:p>
            <a:pPr fontAlgn="auto">
              <a:lnSpc>
                <a:spcPct val="130000"/>
              </a:lnSpc>
            </a:pPr>
            <a:r>
              <a:rPr lang="zh-CN" altLang="en-US" sz="2400"/>
              <a:t>D．文章运用了举例、对比等论证方法，论述了艺术作品的美更在于含蓄不露的道理，使抽象的美学原理浅显易懂。</a:t>
            </a:r>
          </a:p>
        </p:txBody>
      </p:sp>
      <p:sp>
        <p:nvSpPr>
          <p:cNvPr id="16" name="文本框 15"/>
          <p:cNvSpPr txBox="1"/>
          <p:nvPr/>
        </p:nvSpPr>
        <p:spPr>
          <a:xfrm>
            <a:off x="2000885" y="490220"/>
            <a:ext cx="548640" cy="553085"/>
          </a:xfrm>
          <a:prstGeom prst="rect">
            <a:avLst/>
          </a:prstGeom>
          <a:noFill/>
        </p:spPr>
        <p:txBody>
          <a:bodyPr wrap="square" rtlCol="0">
            <a:spAutoFit/>
          </a:bodyPr>
          <a:lstStyle/>
          <a:p>
            <a:pPr fontAlgn="auto">
              <a:lnSpc>
                <a:spcPct val="125000"/>
              </a:lnSpc>
            </a:pPr>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19530" y="26035"/>
            <a:ext cx="7025640" cy="6805930"/>
          </a:xfrm>
          <a:prstGeom prst="rect">
            <a:avLst/>
          </a:prstGeom>
          <a:noFill/>
        </p:spPr>
        <p:txBody>
          <a:bodyPr wrap="square" rtlCol="0">
            <a:spAutoFit/>
          </a:bodyPr>
          <a:lstStyle/>
          <a:p>
            <a:pPr fontAlgn="auto">
              <a:lnSpc>
                <a:spcPct val="130000"/>
              </a:lnSpc>
            </a:pPr>
            <a:r>
              <a:rPr lang="zh-CN" altLang="en-US" sz="2400"/>
              <a:t>3.根据原文内容，下列说法不正确的一项是（              ）</a:t>
            </a:r>
          </a:p>
          <a:p>
            <a:pPr fontAlgn="auto">
              <a:lnSpc>
                <a:spcPct val="130000"/>
              </a:lnSpc>
            </a:pPr>
            <a:r>
              <a:rPr lang="zh-CN" altLang="en-US" sz="2400"/>
              <a:t>A．要想让欣赏者获得的美感更加丰富深刻，就需要创作者在表现思想情感时，稍微含蓄，甚至留有一些空白。</a:t>
            </a:r>
          </a:p>
          <a:p>
            <a:pPr fontAlgn="auto">
              <a:lnSpc>
                <a:spcPct val="130000"/>
              </a:lnSpc>
            </a:pPr>
            <a:r>
              <a:rPr lang="zh-CN" altLang="en-US" sz="2400"/>
              <a:t>B．《关雎》用生动的语言描写荇菜之形，用直白的语言抒发思慕之情，做到了语言完全地表达情意，展现了深刻美。</a:t>
            </a:r>
          </a:p>
          <a:p>
            <a:pPr fontAlgn="auto">
              <a:lnSpc>
                <a:spcPct val="130000"/>
              </a:lnSpc>
            </a:pPr>
            <a:r>
              <a:rPr lang="zh-CN" altLang="en-US" sz="2400"/>
              <a:t>C．《归园田居》写景的精妙之处证明了中国古典诗词蕴含丰富的无言之美，这种美体现在许多优秀的古诗文中。</a:t>
            </a:r>
          </a:p>
          <a:p>
            <a:pPr fontAlgn="auto">
              <a:lnSpc>
                <a:spcPct val="130000"/>
              </a:lnSpc>
            </a:pPr>
            <a:r>
              <a:rPr lang="zh-CN" altLang="en-US" sz="2400"/>
              <a:t>D．已表现出来的美和无言之美，都属于艺术作品的美，这两种美各有特色，如果能够协调融合，那将更有感染力。</a:t>
            </a:r>
          </a:p>
        </p:txBody>
      </p:sp>
      <p:sp>
        <p:nvSpPr>
          <p:cNvPr id="16" name="文本框 15"/>
          <p:cNvSpPr txBox="1"/>
          <p:nvPr/>
        </p:nvSpPr>
        <p:spPr>
          <a:xfrm>
            <a:off x="2075180" y="514350"/>
            <a:ext cx="426085" cy="553085"/>
          </a:xfrm>
          <a:prstGeom prst="rect">
            <a:avLst/>
          </a:prstGeom>
          <a:noFill/>
        </p:spPr>
        <p:txBody>
          <a:bodyPr wrap="square" rtlCol="0">
            <a:spAutoFit/>
          </a:bodyPr>
          <a:lstStyle/>
          <a:p>
            <a:pPr fontAlgn="auto">
              <a:lnSpc>
                <a:spcPct val="125000"/>
              </a:lnSpc>
            </a:pPr>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3251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003300" y="1698625"/>
            <a:ext cx="7345045" cy="2889885"/>
          </a:xfrm>
          <a:prstGeom prst="rect">
            <a:avLst/>
          </a:prstGeom>
          <a:noFill/>
        </p:spPr>
        <p:txBody>
          <a:bodyPr wrap="square" rtlCol="0">
            <a:spAutoFit/>
          </a:bodyPr>
          <a:lstStyle/>
          <a:p>
            <a:pPr algn="l" fontAlgn="auto">
              <a:lnSpc>
                <a:spcPct val="130000"/>
              </a:lnSpc>
            </a:pPr>
            <a:r>
              <a:rPr lang="en-US" sz="2800">
                <a:sym typeface="+mn-ea"/>
              </a:rPr>
              <a:t>	</a:t>
            </a:r>
            <a:r>
              <a:rPr sz="2800">
                <a:sym typeface="+mn-ea"/>
              </a:rPr>
              <a:t>推荐阅读：《西方美学史》——朱光潜</a:t>
            </a:r>
          </a:p>
          <a:p>
            <a:pPr algn="l" fontAlgn="auto">
              <a:lnSpc>
                <a:spcPct val="130000"/>
              </a:lnSpc>
            </a:pPr>
            <a:r>
              <a:rPr lang="en-US" sz="2800">
                <a:sym typeface="+mn-ea"/>
              </a:rPr>
              <a:t>	</a:t>
            </a:r>
            <a:r>
              <a:rPr sz="2800">
                <a:sym typeface="+mn-ea"/>
              </a:rPr>
              <a:t>作品介绍：该书是朱光潜最重要的一部著作，也是中国学者撰写的第一部美学史著作，具有开创性的学术价值，代表了中国研究西方美学思想的水平。</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6223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2" name="文本框 1"/>
          <p:cNvSpPr txBox="1"/>
          <p:nvPr/>
        </p:nvSpPr>
        <p:spPr>
          <a:xfrm>
            <a:off x="1102995" y="1076960"/>
            <a:ext cx="3126105" cy="645160"/>
          </a:xfrm>
          <a:prstGeom prst="rect">
            <a:avLst/>
          </a:prstGeom>
          <a:noFill/>
        </p:spPr>
        <p:txBody>
          <a:bodyPr wrap="square" rtlCol="0">
            <a:spAutoFit/>
          </a:bodyPr>
          <a:lstStyle/>
          <a:p>
            <a:r>
              <a:rPr lang="zh-CN" altLang="en-US" sz="3600" b="1"/>
              <a:t>现代文阅读</a:t>
            </a:r>
          </a:p>
        </p:txBody>
      </p:sp>
      <p:sp>
        <p:nvSpPr>
          <p:cNvPr id="12" name="文本框 11"/>
          <p:cNvSpPr txBox="1"/>
          <p:nvPr/>
        </p:nvSpPr>
        <p:spPr>
          <a:xfrm>
            <a:off x="1483995" y="1722120"/>
            <a:ext cx="6832600" cy="4251325"/>
          </a:xfrm>
          <a:prstGeom prst="rect">
            <a:avLst/>
          </a:prstGeom>
          <a:noFill/>
        </p:spPr>
        <p:txBody>
          <a:bodyPr wrap="square" rtlCol="0">
            <a:spAutoFit/>
          </a:bodyPr>
          <a:lstStyle/>
          <a:p>
            <a:pPr algn="l" fontAlgn="auto">
              <a:lnSpc>
                <a:spcPct val="130000"/>
              </a:lnSpc>
            </a:pPr>
            <a:r>
              <a:rPr sz="2600">
                <a:sym typeface="+mn-ea"/>
              </a:rPr>
              <a:t>(2018重庆B) </a:t>
            </a:r>
          </a:p>
          <a:p>
            <a:pPr algn="ctr" fontAlgn="auto">
              <a:lnSpc>
                <a:spcPct val="130000"/>
              </a:lnSpc>
            </a:pPr>
            <a:r>
              <a:rPr sz="2600">
                <a:latin typeface="黑体" panose="02010609060101010101" charset="-122"/>
                <a:ea typeface="黑体" panose="02010609060101010101" charset="-122"/>
                <a:sym typeface="+mn-ea"/>
              </a:rPr>
              <a:t>风景</a:t>
            </a:r>
            <a:endParaRPr sz="2600">
              <a:sym typeface="+mn-ea"/>
            </a:endParaRPr>
          </a:p>
          <a:p>
            <a:pPr algn="ctr" fontAlgn="auto">
              <a:lnSpc>
                <a:spcPct val="130000"/>
              </a:lnSpc>
            </a:pPr>
            <a:r>
              <a:rPr sz="2600">
                <a:sym typeface="+mn-ea"/>
              </a:rPr>
              <a:t> 李小云</a:t>
            </a:r>
          </a:p>
          <a:p>
            <a:pPr algn="l" fontAlgn="auto">
              <a:lnSpc>
                <a:spcPct val="130000"/>
              </a:lnSpc>
            </a:pPr>
            <a:r>
              <a:rPr lang="en-US" sz="2600">
                <a:sym typeface="+mn-ea"/>
              </a:rPr>
              <a:t>	</a:t>
            </a:r>
            <a:r>
              <a:rPr sz="2600">
                <a:latin typeface="楷体" panose="02010609060101010101" charset="-122"/>
                <a:ea typeface="楷体" panose="02010609060101010101" charset="-122"/>
                <a:sym typeface="+mn-ea"/>
              </a:rPr>
              <a:t>①从这个角度望出去，拇指和食指框住的镜头里，左边是小区里栉比的高楼，右边是起伏的群峰，刚下了一些小雪，灰秃秃的山顶上，多了些白色的点缀。好一幅美丽的水墨素描！小翠陶醉在这美丽的风景中。</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539240" y="1200785"/>
            <a:ext cx="6430645" cy="4771390"/>
          </a:xfrm>
          <a:prstGeom prst="rect">
            <a:avLst/>
          </a:prstGeom>
          <a:noFill/>
        </p:spPr>
        <p:txBody>
          <a:bodyPr wrap="square" rtlCol="0">
            <a:spAutoFit/>
          </a:bodyPr>
          <a:lstStyle/>
          <a:p>
            <a:pPr algn="l" fontAlgn="auto">
              <a:lnSpc>
                <a:spcPct val="130000"/>
              </a:lnSpc>
            </a:pPr>
            <a:r>
              <a:rPr lang="en-US" sz="2600">
                <a:latin typeface="楷体" panose="02010609060101010101" charset="-122"/>
                <a:ea typeface="楷体" panose="02010609060101010101" charset="-122"/>
                <a:cs typeface="楷体" panose="02010609060101010101" charset="-122"/>
                <a:sym typeface="+mn-ea"/>
              </a:rPr>
              <a:t>	</a:t>
            </a:r>
            <a:r>
              <a:rPr sz="2600">
                <a:latin typeface="楷体" panose="02010609060101010101" charset="-122"/>
                <a:ea typeface="楷体" panose="02010609060101010101" charset="-122"/>
                <a:cs typeface="楷体" panose="02010609060101010101" charset="-122"/>
                <a:sym typeface="+mn-ea"/>
              </a:rPr>
              <a:t>②妈妈的责骂声把小翠从沉醉中惊醒，仔细一听，是骂热力公司的，这么冷的天，居然一大早就没了暖气。小翠伸手拽了拽搭在身上的毛毯，拿起桌上的报纸，一则启事吸引了她，市里要举办“泉市好人”画展，获奖作品将雕刻进广场的“泉市好人碑林”里。小翠怦然心动，立即决定参加这次比赛，画谁呢？她想了想，一时半会儿没有理想的人选。</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560830" y="1043305"/>
            <a:ext cx="6289040" cy="4771390"/>
          </a:xfrm>
          <a:prstGeom prst="rect">
            <a:avLst/>
          </a:prstGeom>
          <a:noFill/>
        </p:spPr>
        <p:txBody>
          <a:bodyPr wrap="square" rtlCol="0">
            <a:spAutoFit/>
          </a:bodyPr>
          <a:lstStyle/>
          <a:p>
            <a:pPr algn="l" fontAlgn="auto">
              <a:lnSpc>
                <a:spcPct val="130000"/>
              </a:lnSpc>
            </a:pPr>
            <a:r>
              <a:rPr lang="en-US" sz="2600">
                <a:latin typeface="楷体" panose="02010609060101010101" charset="-122"/>
                <a:ea typeface="楷体" panose="02010609060101010101" charset="-122"/>
                <a:cs typeface="楷体" panose="02010609060101010101" charset="-122"/>
                <a:sym typeface="+mn-ea"/>
              </a:rPr>
              <a:t>	</a:t>
            </a:r>
            <a:r>
              <a:rPr sz="2600">
                <a:latin typeface="楷体" panose="02010609060101010101" charset="-122"/>
                <a:ea typeface="楷体" panose="02010609060101010101" charset="-122"/>
                <a:cs typeface="楷体" panose="02010609060101010101" charset="-122"/>
                <a:sym typeface="+mn-ea"/>
              </a:rPr>
              <a:t>③她继续构思她的画作，忽然，一高一矮两个人，从远处径直走进了她手指框住的风景里。她有些气恼，她想画一幅雪景，送给福利院的佳佳。那是初中二年级的时候，学校组织去福利院做公益时认识的一个患有先天性心脏病的孩子，他特别喜欢画画，从那时起，小翠就常常去教他，有好一阵子没去了，正好送一幅雪景图给他。</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7302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201420" y="2223135"/>
            <a:ext cx="6991985" cy="2790825"/>
          </a:xfrm>
          <a:prstGeom prst="rect">
            <a:avLst/>
          </a:prstGeom>
          <a:noFill/>
        </p:spPr>
        <p:txBody>
          <a:bodyPr wrap="square" rtlCol="0">
            <a:spAutoFit/>
          </a:bodyPr>
          <a:lstStyle/>
          <a:p>
            <a:pPr fontAlgn="auto">
              <a:lnSpc>
                <a:spcPct val="130000"/>
              </a:lnSpc>
            </a:pPr>
            <a:r>
              <a:rPr lang="en-US" sz="2700"/>
              <a:t>	</a:t>
            </a:r>
            <a:r>
              <a:rPr sz="2700"/>
              <a:t>朱光潜(1897—1986)，字孟实，安徽省桐城人。现当代著名美学家、文艺理论家、教育家、翻译家。主要著作有《悲剧心理学》《文艺心理学》《西方美学史》《谈美》等。</a:t>
            </a:r>
          </a:p>
          <a:p>
            <a:pPr fontAlgn="auto">
              <a:lnSpc>
                <a:spcPct val="130000"/>
              </a:lnSpc>
            </a:pPr>
            <a:r>
              <a:rPr sz="2700"/>
              <a:t>主要内容 </a:t>
            </a:r>
          </a:p>
        </p:txBody>
      </p:sp>
      <p:sp>
        <p:nvSpPr>
          <p:cNvPr id="2" name="文本框 1"/>
          <p:cNvSpPr txBox="1"/>
          <p:nvPr/>
        </p:nvSpPr>
        <p:spPr>
          <a:xfrm>
            <a:off x="1201420" y="1239520"/>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560830" y="1043305"/>
            <a:ext cx="6289040" cy="3211195"/>
          </a:xfrm>
          <a:prstGeom prst="rect">
            <a:avLst/>
          </a:prstGeom>
          <a:noFill/>
        </p:spPr>
        <p:txBody>
          <a:bodyPr wrap="square" rtlCol="0">
            <a:spAutoFit/>
          </a:bodyPr>
          <a:lstStyle/>
          <a:p>
            <a:pPr algn="l" fontAlgn="auto">
              <a:lnSpc>
                <a:spcPct val="130000"/>
              </a:lnSpc>
            </a:pPr>
            <a:r>
              <a:rPr lang="en-US" sz="2600">
                <a:latin typeface="楷体" panose="02010609060101010101" charset="-122"/>
                <a:ea typeface="楷体" panose="02010609060101010101" charset="-122"/>
                <a:cs typeface="楷体" panose="02010609060101010101" charset="-122"/>
                <a:sym typeface="+mn-ea"/>
              </a:rPr>
              <a:t>	</a:t>
            </a:r>
            <a:r>
              <a:rPr sz="2600">
                <a:latin typeface="楷体" panose="02010609060101010101" charset="-122"/>
                <a:ea typeface="楷体" panose="02010609060101010101" charset="-122"/>
                <a:cs typeface="楷体" panose="02010609060101010101" charset="-122"/>
                <a:sym typeface="+mn-ea"/>
              </a:rPr>
              <a:t>④两人走到窗外，钩开地上的井盖。猫着腰向井里看，矮个子回身打开工具包，取出一条皮裤子，</a:t>
            </a:r>
            <a:r>
              <a:rPr sz="2600" u="sng">
                <a:latin typeface="楷体" panose="02010609060101010101" charset="-122"/>
                <a:ea typeface="楷体" panose="02010609060101010101" charset="-122"/>
                <a:cs typeface="楷体" panose="02010609060101010101" charset="-122"/>
                <a:sym typeface="+mn-ea"/>
              </a:rPr>
              <a:t>两人似乎在争执什么。</a:t>
            </a:r>
            <a:r>
              <a:rPr sz="2600">
                <a:latin typeface="楷体" panose="02010609060101010101" charset="-122"/>
                <a:ea typeface="楷体" panose="02010609060101010101" charset="-122"/>
                <a:cs typeface="楷体" panose="02010609060101010101" charset="-122"/>
                <a:sym typeface="+mn-ea"/>
              </a:rPr>
              <a:t>矮个子穿上了那条肥肥的裤子，下到井里，高个子拿着手电朝里照着，吆喝着，和井下的矮子联络着。</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571625" y="923290"/>
            <a:ext cx="6289040" cy="4771390"/>
          </a:xfrm>
          <a:prstGeom prst="rect">
            <a:avLst/>
          </a:prstGeom>
          <a:noFill/>
        </p:spPr>
        <p:txBody>
          <a:bodyPr wrap="square" rtlCol="0">
            <a:spAutoFit/>
          </a:bodyPr>
          <a:lstStyle/>
          <a:p>
            <a:pPr algn="l" fontAlgn="auto">
              <a:lnSpc>
                <a:spcPct val="130000"/>
              </a:lnSpc>
            </a:pPr>
            <a:r>
              <a:rPr lang="en-US" sz="2600">
                <a:latin typeface="楷体" panose="02010609060101010101" charset="-122"/>
                <a:ea typeface="楷体" panose="02010609060101010101" charset="-122"/>
                <a:cs typeface="楷体" panose="02010609060101010101" charset="-122"/>
                <a:sym typeface="+mn-ea"/>
              </a:rPr>
              <a:t>	</a:t>
            </a:r>
            <a:r>
              <a:rPr sz="2600">
                <a:latin typeface="楷体" panose="02010609060101010101" charset="-122"/>
                <a:ea typeface="楷体" panose="02010609060101010101" charset="-122"/>
                <a:cs typeface="楷体" panose="02010609060101010101" charset="-122"/>
                <a:sym typeface="+mn-ea"/>
              </a:rPr>
              <a:t>⑤过了一会儿，矮个子从井口探出了头，和高个子交流着井下的情况，然后又钻下去了。高个子从背包里取了几样工具，一件一件递给井下的矮子个，那矮个子也一会儿探出头来取工具。一会儿又探出来放工具，矮个子终于从井下爬上来了，那条皮裤已经湿到膝盖以上，小翠惊讶地发现，皮裤上，丝丝粪便往下流淌，小翠感到一股恶臭从胃里猛地冒上来…</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571625" y="575310"/>
            <a:ext cx="6289040" cy="5291455"/>
          </a:xfrm>
          <a:prstGeom prst="rect">
            <a:avLst/>
          </a:prstGeom>
          <a:noFill/>
        </p:spPr>
        <p:txBody>
          <a:bodyPr wrap="square" rtlCol="0">
            <a:spAutoFit/>
          </a:bodyPr>
          <a:lstStyle/>
          <a:p>
            <a:pPr algn="l" fontAlgn="auto">
              <a:lnSpc>
                <a:spcPct val="130000"/>
              </a:lnSpc>
            </a:pPr>
            <a:r>
              <a:rPr lang="en-US" sz="2600">
                <a:latin typeface="楷体" panose="02010609060101010101" charset="-122"/>
                <a:ea typeface="楷体" panose="02010609060101010101" charset="-122"/>
                <a:cs typeface="楷体" panose="02010609060101010101" charset="-122"/>
                <a:sym typeface="+mn-ea"/>
              </a:rPr>
              <a:t>	</a:t>
            </a:r>
            <a:r>
              <a:rPr sz="2600">
                <a:latin typeface="楷体" panose="02010609060101010101" charset="-122"/>
                <a:ea typeface="楷体" panose="02010609060101010101" charset="-122"/>
                <a:cs typeface="楷体" panose="02010609060101010101" charset="-122"/>
                <a:sym typeface="+mn-ea"/>
              </a:rPr>
              <a:t>⑥矮个子脱下皮裤，那高个子在一旁帮忙，两人讨论着什么，他们把那些工具装入口袋里，走出了小翠的视野，那幅“素描”再一次跃入小翠的眼帘，朝阳柔柔地抚慰着远处的山、美丽的楼。</a:t>
            </a:r>
          </a:p>
          <a:p>
            <a:pPr algn="l" fontAlgn="auto">
              <a:lnSpc>
                <a:spcPct val="130000"/>
              </a:lnSpc>
            </a:pPr>
            <a:r>
              <a:rPr lang="en-US" sz="2600">
                <a:latin typeface="楷体" panose="02010609060101010101" charset="-122"/>
                <a:ea typeface="楷体" panose="02010609060101010101" charset="-122"/>
                <a:cs typeface="楷体" panose="02010609060101010101" charset="-122"/>
                <a:sym typeface="+mn-ea"/>
              </a:rPr>
              <a:t>	</a:t>
            </a:r>
            <a:r>
              <a:rPr sz="2600">
                <a:latin typeface="楷体" panose="02010609060101010101" charset="-122"/>
                <a:ea typeface="楷体" panose="02010609060101010101" charset="-122"/>
                <a:cs typeface="楷体" panose="02010609060101010101" charset="-122"/>
                <a:sym typeface="+mn-ea"/>
              </a:rPr>
              <a:t>⑦“热力公司的人要挨家挨户供热冲洗管道!真是的，自己供不好暖，居然麻烦我们!”妈妈骂骂咧咧进了屋，小翠没有回应妈妈，皮裤的湿冷和恶臭，又浮现在他脑海。</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484630" y="118745"/>
            <a:ext cx="6876415" cy="6805930"/>
          </a:xfrm>
          <a:prstGeom prst="rect">
            <a:avLst/>
          </a:prstGeom>
          <a:noFill/>
        </p:spPr>
        <p:txBody>
          <a:bodyPr wrap="square" rtlCol="0">
            <a:spAutoFit/>
          </a:bodyPr>
          <a:lstStyle/>
          <a:p>
            <a:pPr algn="l" fontAlgn="auto">
              <a:lnSpc>
                <a:spcPct val="120000"/>
              </a:lnSpc>
            </a:pPr>
            <a:r>
              <a:rPr lang="en-US" sz="2600">
                <a:latin typeface="楷体" panose="02010609060101010101" charset="-122"/>
                <a:ea typeface="楷体" panose="02010609060101010101" charset="-122"/>
                <a:cs typeface="楷体" panose="02010609060101010101" charset="-122"/>
                <a:sym typeface="+mn-ea"/>
              </a:rPr>
              <a:t>	</a:t>
            </a:r>
            <a:r>
              <a:rPr sz="2600">
                <a:latin typeface="楷体" panose="02010609060101010101" charset="-122"/>
                <a:ea typeface="楷体" panose="02010609060101010101" charset="-122"/>
                <a:cs typeface="楷体" panose="02010609060101010101" charset="-122"/>
                <a:sym typeface="+mn-ea"/>
              </a:rPr>
              <a:t>⑧“咚咚咚！”有人敲门。妈妈打开门，小翠侧头看见是高个子和矮个子，他们说明来意，妈妈让进了他们。后面的场景是小翠看不到的，好妈总是把她安置在另一个安静的房间里。</a:t>
            </a:r>
          </a:p>
          <a:p>
            <a:pPr algn="l" fontAlgn="auto">
              <a:lnSpc>
                <a:spcPct val="120000"/>
              </a:lnSpc>
            </a:pPr>
            <a:r>
              <a:rPr lang="en-US" sz="2600">
                <a:latin typeface="楷体" panose="02010609060101010101" charset="-122"/>
                <a:ea typeface="楷体" panose="02010609060101010101" charset="-122"/>
                <a:cs typeface="楷体" panose="02010609060101010101" charset="-122"/>
                <a:sym typeface="+mn-ea"/>
              </a:rPr>
              <a:t>	</a:t>
            </a:r>
            <a:r>
              <a:rPr sz="2600">
                <a:latin typeface="楷体" panose="02010609060101010101" charset="-122"/>
                <a:ea typeface="楷体" panose="02010609060101010101" charset="-122"/>
                <a:cs typeface="楷体" panose="02010609060101010101" charset="-122"/>
                <a:sym typeface="+mn-ea"/>
              </a:rPr>
              <a:t>⑨再见到这两个人的时候，还是在那个窗前：</a:t>
            </a:r>
            <a:r>
              <a:rPr sz="2600" u="sng">
                <a:latin typeface="楷体" panose="02010609060101010101" charset="-122"/>
                <a:ea typeface="楷体" panose="02010609060101010101" charset="-122"/>
                <a:cs typeface="楷体" panose="02010609060101010101" charset="-122"/>
                <a:sym typeface="+mn-ea"/>
              </a:rPr>
              <a:t>一高一矮，面带笑容沐浴在灿烂的阳光中</a:t>
            </a:r>
            <a:r>
              <a:rPr sz="2600">
                <a:latin typeface="楷体" panose="02010609060101010101" charset="-122"/>
                <a:ea typeface="楷体" panose="02010609060101010101" charset="-122"/>
                <a:cs typeface="楷体" panose="02010609060101010101" charset="-122"/>
                <a:sym typeface="+mn-ea"/>
              </a:rPr>
              <a:t>，小翠像寻宝人突然发现了神秘的宝藏一样，兴奋不已，这不就是泉市好人吗：她立即摊开纸笔，在雪白的素描纸最显眼的位置上勾勒出一高一矮两个身影。至于远远的山峰和错落的楼房，在这幅画中已然就是那星星点点的装饰。画作完结的时候，小翠在右下方郑重地写上标题，温暖的使者。</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495425" y="368935"/>
            <a:ext cx="6876415" cy="5846445"/>
          </a:xfrm>
          <a:prstGeom prst="rect">
            <a:avLst/>
          </a:prstGeom>
          <a:noFill/>
        </p:spPr>
        <p:txBody>
          <a:bodyPr wrap="square" rtlCol="0">
            <a:spAutoFit/>
          </a:bodyPr>
          <a:lstStyle/>
          <a:p>
            <a:pPr algn="l" fontAlgn="auto">
              <a:lnSpc>
                <a:spcPct val="120000"/>
              </a:lnSpc>
            </a:pPr>
            <a:r>
              <a:rPr lang="en-US" sz="2600" dirty="0">
                <a:latin typeface="楷体" panose="02010609060101010101" charset="-122"/>
                <a:ea typeface="楷体" panose="02010609060101010101" charset="-122"/>
                <a:cs typeface="楷体" panose="02010609060101010101" charset="-122"/>
                <a:sym typeface="+mn-ea"/>
              </a:rPr>
              <a:t>	</a:t>
            </a:r>
            <a:r>
              <a:rPr sz="2600" dirty="0">
                <a:latin typeface="楷体" panose="02010609060101010101" charset="-122"/>
                <a:ea typeface="楷体" panose="02010609060101010101" charset="-122"/>
                <a:cs typeface="楷体" panose="02010609060101010101" charset="-122"/>
                <a:sym typeface="+mn-ea"/>
              </a:rPr>
              <a:t>⑩秋天，小翠作为获奖作者代表，由妈妈陪着出席“泉市好人”画展颁奖仪式，会议结束后，她们随着人流进入碑林参观，小翠突然发现一幅制刻在碑上的版画；轮椅上的女孩在风中静静地作画，她的肩上栖息着一只美丽的白鸽，题曰：坚强的翅膀。创作说明；她，因车祸截肢，却坚强不屈；她用心作画，用美温暖福利院的孩子。她为社会撒下爱的种子，为自己也为他人插上奋飞的翅膀。作者：佳佳。小翠含羞一笑，原来自己在不经意间，也成了别人眼中的风景。</a:t>
            </a:r>
          </a:p>
          <a:p>
            <a:pPr algn="r" fontAlgn="auto">
              <a:lnSpc>
                <a:spcPct val="120000"/>
              </a:lnSpc>
            </a:pPr>
            <a:r>
              <a:rPr sz="2600" dirty="0">
                <a:latin typeface="楷体" panose="02010609060101010101" charset="-122"/>
                <a:ea typeface="楷体" panose="02010609060101010101" charset="-122"/>
                <a:cs typeface="楷体" panose="02010609060101010101" charset="-122"/>
                <a:sym typeface="+mn-ea"/>
              </a:rPr>
              <a:t>(选自“江山文学网”，有修改)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18920" y="1644650"/>
            <a:ext cx="6748780" cy="1091565"/>
          </a:xfrm>
          <a:prstGeom prst="rect">
            <a:avLst/>
          </a:prstGeom>
          <a:noFill/>
        </p:spPr>
        <p:txBody>
          <a:bodyPr wrap="square" rtlCol="0">
            <a:spAutoFit/>
          </a:bodyPr>
          <a:lstStyle/>
          <a:p>
            <a:pPr algn="l" fontAlgn="auto">
              <a:lnSpc>
                <a:spcPct val="130000"/>
              </a:lnSpc>
            </a:pPr>
            <a:r>
              <a:rPr sz="2500"/>
              <a:t>1.第④段中说“两人似乎在争执什么”，请根据文本，写出他们的“争执”的内容。</a:t>
            </a:r>
          </a:p>
        </p:txBody>
      </p:sp>
      <p:sp>
        <p:nvSpPr>
          <p:cNvPr id="14" name="文本框 13"/>
          <p:cNvSpPr txBox="1"/>
          <p:nvPr/>
        </p:nvSpPr>
        <p:spPr>
          <a:xfrm>
            <a:off x="2021840" y="2955290"/>
            <a:ext cx="5698490" cy="829945"/>
          </a:xfrm>
          <a:prstGeom prst="rect">
            <a:avLst/>
          </a:prstGeom>
          <a:noFill/>
        </p:spPr>
        <p:txBody>
          <a:bodyPr wrap="square" rtlCol="0">
            <a:spAutoFit/>
          </a:bodyPr>
          <a:lstStyle/>
          <a:p>
            <a:r>
              <a:rPr lang="en-US" altLang="zh-CN" sz="2400" b="1">
                <a:solidFill>
                  <a:srgbClr val="FF0000"/>
                </a:solidFill>
              </a:rPr>
              <a:t>①井里很脏，不要下到里面去维修；②矮个子和高个子争执谁下到井里去维修。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40510" y="1090295"/>
            <a:ext cx="6651625" cy="1091565"/>
          </a:xfrm>
          <a:prstGeom prst="rect">
            <a:avLst/>
          </a:prstGeom>
          <a:noFill/>
        </p:spPr>
        <p:txBody>
          <a:bodyPr wrap="square" rtlCol="0">
            <a:spAutoFit/>
          </a:bodyPr>
          <a:lstStyle/>
          <a:p>
            <a:pPr algn="l" fontAlgn="auto">
              <a:lnSpc>
                <a:spcPct val="130000"/>
              </a:lnSpc>
            </a:pPr>
            <a:r>
              <a:rPr sz="2500"/>
              <a:t>2.第⑨段中画线的句子描写“灿烂的阳光”，其作用是什么？</a:t>
            </a:r>
          </a:p>
        </p:txBody>
      </p:sp>
      <p:sp>
        <p:nvSpPr>
          <p:cNvPr id="14" name="文本框 13"/>
          <p:cNvSpPr txBox="1"/>
          <p:nvPr/>
        </p:nvSpPr>
        <p:spPr>
          <a:xfrm>
            <a:off x="1696085" y="2346960"/>
            <a:ext cx="6383655" cy="2676525"/>
          </a:xfrm>
          <a:prstGeom prst="rect">
            <a:avLst/>
          </a:prstGeom>
          <a:noFill/>
        </p:spPr>
        <p:txBody>
          <a:bodyPr wrap="square" rtlCol="0">
            <a:spAutoFit/>
          </a:bodyPr>
          <a:lstStyle/>
          <a:p>
            <a:r>
              <a:rPr lang="en-US" altLang="zh-CN" sz="2400" b="1">
                <a:solidFill>
                  <a:srgbClr val="FF0000"/>
                </a:solidFill>
              </a:rPr>
              <a:t>①照应标题，推动故事情节发展，引出下文小翠画“泉市好人”。②使人物形象更鲜明，写出了矮个子和高个子帮居民冲洗供热管道后高兴的样子，体现了他们爱岗敬业、无私奉献的美好心灵。③凸显了小说的主题，对社会上乐于助人、爱岗敬业、无私奉献、积极乐观的人们的赞美。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76045" y="1285240"/>
            <a:ext cx="7108190" cy="1091565"/>
          </a:xfrm>
          <a:prstGeom prst="rect">
            <a:avLst/>
          </a:prstGeom>
          <a:noFill/>
        </p:spPr>
        <p:txBody>
          <a:bodyPr wrap="square" rtlCol="0">
            <a:spAutoFit/>
          </a:bodyPr>
          <a:lstStyle/>
          <a:p>
            <a:pPr algn="l" fontAlgn="auto">
              <a:lnSpc>
                <a:spcPct val="130000"/>
              </a:lnSpc>
            </a:pPr>
            <a:r>
              <a:rPr sz="2500"/>
              <a:t>3.请结合文本内容，具体分析小翠这一人物的形象特征。</a:t>
            </a:r>
          </a:p>
        </p:txBody>
      </p:sp>
      <p:sp>
        <p:nvSpPr>
          <p:cNvPr id="14" name="文本框 13"/>
          <p:cNvSpPr txBox="1"/>
          <p:nvPr/>
        </p:nvSpPr>
        <p:spPr>
          <a:xfrm>
            <a:off x="1515745" y="2585720"/>
            <a:ext cx="6699885" cy="2306955"/>
          </a:xfrm>
          <a:prstGeom prst="rect">
            <a:avLst/>
          </a:prstGeom>
          <a:noFill/>
        </p:spPr>
        <p:txBody>
          <a:bodyPr wrap="square" rtlCol="0">
            <a:spAutoFit/>
          </a:bodyPr>
          <a:lstStyle/>
          <a:p>
            <a:r>
              <a:rPr lang="en-US" altLang="zh-CN" sz="2400" b="1">
                <a:solidFill>
                  <a:srgbClr val="FF0000"/>
                </a:solidFill>
              </a:rPr>
              <a:t>①小翠是一个心思细腻，内心善良、热心帮助别人的人。小翠在福利院主动帮助患有先天性心脏病的佳佳。②热爱生活、心灵手巧的人。一支画笔画出社会上的好人好事。③积极乐观的残疾人。小翠虽然残疾，但积极面对生活，寻找生活中的美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9050" y="1361440"/>
            <a:ext cx="7108190" cy="591185"/>
          </a:xfrm>
          <a:prstGeom prst="rect">
            <a:avLst/>
          </a:prstGeom>
          <a:noFill/>
        </p:spPr>
        <p:txBody>
          <a:bodyPr wrap="square" rtlCol="0">
            <a:spAutoFit/>
          </a:bodyPr>
          <a:lstStyle/>
          <a:p>
            <a:pPr algn="l" fontAlgn="auto">
              <a:lnSpc>
                <a:spcPct val="130000"/>
              </a:lnSpc>
            </a:pPr>
            <a:r>
              <a:rPr sz="2500"/>
              <a:t>4.文章题目“风景”，作者在文中写了哪些风景？</a:t>
            </a:r>
          </a:p>
        </p:txBody>
      </p:sp>
      <p:sp>
        <p:nvSpPr>
          <p:cNvPr id="14" name="文本框 13"/>
          <p:cNvSpPr txBox="1"/>
          <p:nvPr/>
        </p:nvSpPr>
        <p:spPr>
          <a:xfrm>
            <a:off x="1493520" y="2280920"/>
            <a:ext cx="6699885" cy="1938020"/>
          </a:xfrm>
          <a:prstGeom prst="rect">
            <a:avLst/>
          </a:prstGeom>
          <a:noFill/>
        </p:spPr>
        <p:txBody>
          <a:bodyPr wrap="square" rtlCol="0">
            <a:spAutoFit/>
          </a:bodyPr>
          <a:lstStyle/>
          <a:p>
            <a:r>
              <a:rPr lang="en-US" altLang="zh-CN" sz="2400" b="1">
                <a:solidFill>
                  <a:srgbClr val="FF0000"/>
                </a:solidFill>
              </a:rPr>
              <a:t>①高楼、群峰、小雪组成的自然美景。②矮个子和高个子忍受污臭修理管道的样子，以及在阳光下微笑的样子。③小翠身患残疾，但依然在窗前为社会好人作画。④佳佳画笔下的小翠在风中静静作画，肩上栖息着白鸽的样子。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41450" y="577850"/>
            <a:ext cx="7108190" cy="5092700"/>
          </a:xfrm>
          <a:prstGeom prst="rect">
            <a:avLst/>
          </a:prstGeom>
          <a:noFill/>
        </p:spPr>
        <p:txBody>
          <a:bodyPr wrap="square" rtlCol="0">
            <a:spAutoFit/>
          </a:bodyPr>
          <a:lstStyle/>
          <a:p>
            <a:pPr algn="l" fontAlgn="auto">
              <a:lnSpc>
                <a:spcPct val="130000"/>
              </a:lnSpc>
            </a:pPr>
            <a:r>
              <a:rPr sz="2500"/>
              <a:t>5.对文中有关句子的理解与分析，不正确的一项（          ）</a:t>
            </a:r>
          </a:p>
          <a:p>
            <a:pPr algn="l" fontAlgn="auto">
              <a:lnSpc>
                <a:spcPct val="130000"/>
              </a:lnSpc>
            </a:pPr>
            <a:r>
              <a:rPr sz="2500"/>
              <a:t>A．“拇指和食指框住的镜头里，左边是……右边是……”表明小翠在专注地构思画作。</a:t>
            </a:r>
          </a:p>
          <a:p>
            <a:pPr algn="l" fontAlgn="auto">
              <a:lnSpc>
                <a:spcPct val="130000"/>
              </a:lnSpc>
            </a:pPr>
            <a:r>
              <a:rPr sz="2500"/>
              <a:t>B．“小翠手拽了拽搭在身上的毛毯”，委婉地表现了被妈妈的责骂声惊醒后小翠的不满。</a:t>
            </a:r>
          </a:p>
          <a:p>
            <a:pPr algn="l" fontAlgn="auto">
              <a:lnSpc>
                <a:spcPct val="130000"/>
              </a:lnSpc>
            </a:pPr>
            <a:r>
              <a:rPr sz="2500"/>
              <a:t>C．“真是的，自己供不好暖，居然麻烦我们”，表现了妈妈对热力工人工作的不理解。</a:t>
            </a:r>
          </a:p>
          <a:p>
            <a:pPr algn="l" fontAlgn="auto">
              <a:lnSpc>
                <a:spcPct val="130000"/>
              </a:lnSpc>
            </a:pPr>
            <a:r>
              <a:rPr sz="2500"/>
              <a:t>D．“妈妈总是把她置在另一个安静的房间里”，与下文的小翠“因车祸截肢”相呼应。</a:t>
            </a:r>
          </a:p>
        </p:txBody>
      </p:sp>
      <p:sp>
        <p:nvSpPr>
          <p:cNvPr id="14" name="文本框 13"/>
          <p:cNvSpPr txBox="1"/>
          <p:nvPr/>
        </p:nvSpPr>
        <p:spPr>
          <a:xfrm>
            <a:off x="1961515" y="1151255"/>
            <a:ext cx="549275" cy="460375"/>
          </a:xfrm>
          <a:prstGeom prst="rect">
            <a:avLst/>
          </a:prstGeom>
          <a:noFill/>
        </p:spPr>
        <p:txBody>
          <a:bodyPr wrap="square" rtlCol="0">
            <a:spAutoFit/>
          </a:bodyPr>
          <a:lstStyle/>
          <a:p>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2230" y="772160"/>
            <a:ext cx="6903720" cy="5688965"/>
          </a:xfrm>
          <a:prstGeom prst="rect">
            <a:avLst/>
          </a:prstGeom>
          <a:noFill/>
        </p:spPr>
        <p:txBody>
          <a:bodyPr wrap="square" rtlCol="0">
            <a:spAutoFit/>
          </a:bodyPr>
          <a:lstStyle/>
          <a:p>
            <a:pPr fontAlgn="auto">
              <a:lnSpc>
                <a:spcPct val="130000"/>
              </a:lnSpc>
            </a:pPr>
            <a:r>
              <a:rPr lang="en-US" sz="2800"/>
              <a:t>	</a:t>
            </a:r>
            <a:r>
              <a:rPr sz="2800"/>
              <a:t>《无言之美》选自《朱光潜美学文集》。作者以文学、音乐、雕塑等各类艺术作品为例，分析了言不必尽意、无声胜有声、含蓄不露等所表现出来的“无言之美”，最后归纳出自己的观点：“说出来的越少，留着不说的越多，所引起的美感就越大越深越真切。”这一观点也启示我们：欣赏艺术作品时，不仅要注意有形有象的部分，还要关注其中的“空白”，懂得感受作品的“无言之美”。</a:t>
            </a:r>
          </a:p>
        </p:txBody>
      </p:sp>
      <p:sp>
        <p:nvSpPr>
          <p:cNvPr id="2" name="文本框 1"/>
          <p:cNvSpPr txBox="1"/>
          <p:nvPr/>
        </p:nvSpPr>
        <p:spPr>
          <a:xfrm>
            <a:off x="1030605" y="127000"/>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593850" y="2023745"/>
            <a:ext cx="6152515" cy="1770380"/>
          </a:xfrm>
          <a:prstGeom prst="rect">
            <a:avLst/>
          </a:prstGeom>
          <a:noFill/>
        </p:spPr>
        <p:txBody>
          <a:bodyPr wrap="square" rtlCol="0">
            <a:spAutoFit/>
          </a:bodyPr>
          <a:lstStyle/>
          <a:p>
            <a:pPr fontAlgn="auto">
              <a:lnSpc>
                <a:spcPct val="130000"/>
              </a:lnSpc>
            </a:pPr>
            <a:r>
              <a:rPr lang="en-US" sz="2800"/>
              <a:t>	</a:t>
            </a:r>
            <a:r>
              <a:rPr sz="2800"/>
              <a:t>根据文章的学习，请你任选一首你所熟悉的古诗从文章所说的“无言之美”的角度进行赏析。</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24890" y="1600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392555" y="1310640"/>
            <a:ext cx="596646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绿树村边合，青山郭外斜。</a:t>
            </a:r>
          </a:p>
          <a:p>
            <a:pPr algn="r" fontAlgn="auto">
              <a:lnSpc>
                <a:spcPct val="130000"/>
              </a:lnSpc>
            </a:pPr>
            <a:r>
              <a:rPr sz="2800"/>
              <a:t>（孟浩然《过故人庄》） </a:t>
            </a:r>
          </a:p>
        </p:txBody>
      </p:sp>
      <p:pic>
        <p:nvPicPr>
          <p:cNvPr id="2" name="图片 1"/>
          <p:cNvPicPr>
            <a:picLocks noChangeAspect="1"/>
          </p:cNvPicPr>
          <p:nvPr/>
        </p:nvPicPr>
        <p:blipFill>
          <a:blip r:embed="rId3"/>
          <a:stretch>
            <a:fillRect/>
          </a:stretch>
        </p:blipFill>
        <p:spPr>
          <a:xfrm>
            <a:off x="1959610" y="3195320"/>
            <a:ext cx="4612640" cy="182626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776095" y="1428115"/>
            <a:ext cx="5354320" cy="2562225"/>
          </a:xfrm>
          <a:prstGeom prst="rect">
            <a:avLst/>
          </a:prstGeom>
        </p:spPr>
      </p:pic>
      <p:sp>
        <p:nvSpPr>
          <p:cNvPr id="3" name="矩形 2"/>
          <p:cNvSpPr/>
          <p:nvPr/>
        </p:nvSpPr>
        <p:spPr>
          <a:xfrm>
            <a:off x="3026410" y="1875790"/>
            <a:ext cx="630555" cy="326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950585" y="1807210"/>
            <a:ext cx="630555" cy="326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26410" y="2307590"/>
            <a:ext cx="630555" cy="326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38215" y="2307590"/>
            <a:ext cx="630555" cy="326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26410" y="2720975"/>
            <a:ext cx="630555" cy="326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50585" y="2720975"/>
            <a:ext cx="630555" cy="326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57195" y="3124200"/>
            <a:ext cx="630555" cy="326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50585" y="3124200"/>
            <a:ext cx="630555" cy="326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92425" y="3559175"/>
            <a:ext cx="630555" cy="326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7"/>
                                        </p:tgtEl>
                                        <p:attrNameLst>
                                          <p:attrName>ppt_x</p:attrName>
                                        </p:attrNameLst>
                                      </p:cBhvr>
                                      <p:tavLst>
                                        <p:tav tm="0">
                                          <p:val>
                                            <p:strVal val="ppt_x"/>
                                          </p:val>
                                        </p:tav>
                                        <p:tav tm="100000">
                                          <p:val>
                                            <p:strVal val="ppt_x"/>
                                          </p:val>
                                        </p:tav>
                                      </p:tavLst>
                                    </p:anim>
                                    <p:anim calcmode="lin" valueType="num">
                                      <p:cBhvr additive="base">
                                        <p:cTn id="31" dur="500"/>
                                        <p:tgtEl>
                                          <p:spTgt spid="7"/>
                                        </p:tgtEl>
                                        <p:attrNameLst>
                                          <p:attrName>ppt_y</p:attrName>
                                        </p:attrNameLst>
                                      </p:cBhvr>
                                      <p:tavLst>
                                        <p:tav tm="0">
                                          <p:val>
                                            <p:strVal val="ppt_y"/>
                                          </p:val>
                                        </p:tav>
                                        <p:tav tm="100000">
                                          <p:val>
                                            <p:strVal val="1+ppt_h/2"/>
                                          </p:val>
                                        </p:tav>
                                      </p:tavLst>
                                    </p:anim>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8"/>
                                        </p:tgtEl>
                                        <p:attrNameLst>
                                          <p:attrName>ppt_x</p:attrName>
                                        </p:attrNameLst>
                                      </p:cBhvr>
                                      <p:tavLst>
                                        <p:tav tm="0">
                                          <p:val>
                                            <p:strVal val="ppt_x"/>
                                          </p:val>
                                        </p:tav>
                                        <p:tav tm="100000">
                                          <p:val>
                                            <p:strVal val="ppt_x"/>
                                          </p:val>
                                        </p:tav>
                                      </p:tavLst>
                                    </p:anim>
                                    <p:anim calcmode="lin" valueType="num">
                                      <p:cBhvr additive="base">
                                        <p:cTn id="37" dur="500"/>
                                        <p:tgtEl>
                                          <p:spTgt spid="8"/>
                                        </p:tgtEl>
                                        <p:attrNameLst>
                                          <p:attrName>ppt_y</p:attrName>
                                        </p:attrNameLst>
                                      </p:cBhvr>
                                      <p:tavLst>
                                        <p:tav tm="0">
                                          <p:val>
                                            <p:strVal val="ppt_y"/>
                                          </p:val>
                                        </p:tav>
                                        <p:tav tm="100000">
                                          <p:val>
                                            <p:strVal val="1+ppt_h/2"/>
                                          </p:val>
                                        </p:tav>
                                      </p:tavLst>
                                    </p:anim>
                                    <p:set>
                                      <p:cBhvr>
                                        <p:cTn id="38" dur="1" fill="hold">
                                          <p:stCondLst>
                                            <p:cond delay="4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9"/>
                                        </p:tgtEl>
                                        <p:attrNameLst>
                                          <p:attrName>ppt_x</p:attrName>
                                        </p:attrNameLst>
                                      </p:cBhvr>
                                      <p:tavLst>
                                        <p:tav tm="0">
                                          <p:val>
                                            <p:strVal val="ppt_x"/>
                                          </p:val>
                                        </p:tav>
                                        <p:tav tm="100000">
                                          <p:val>
                                            <p:strVal val="ppt_x"/>
                                          </p:val>
                                        </p:tav>
                                      </p:tavLst>
                                    </p:anim>
                                    <p:anim calcmode="lin" valueType="num">
                                      <p:cBhvr additive="base">
                                        <p:cTn id="43" dur="500"/>
                                        <p:tgtEl>
                                          <p:spTgt spid="9"/>
                                        </p:tgtEl>
                                        <p:attrNameLst>
                                          <p:attrName>ppt_y</p:attrName>
                                        </p:attrNameLst>
                                      </p:cBhvr>
                                      <p:tavLst>
                                        <p:tav tm="0">
                                          <p:val>
                                            <p:strVal val="ppt_y"/>
                                          </p:val>
                                        </p:tav>
                                        <p:tav tm="100000">
                                          <p:val>
                                            <p:strVal val="1+ppt_h/2"/>
                                          </p:val>
                                        </p:tav>
                                      </p:tavLst>
                                    </p:anim>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0"/>
                                        </p:tgtEl>
                                        <p:attrNameLst>
                                          <p:attrName>ppt_x</p:attrName>
                                        </p:attrNameLst>
                                      </p:cBhvr>
                                      <p:tavLst>
                                        <p:tav tm="0">
                                          <p:val>
                                            <p:strVal val="ppt_x"/>
                                          </p:val>
                                        </p:tav>
                                        <p:tav tm="100000">
                                          <p:val>
                                            <p:strVal val="ppt_x"/>
                                          </p:val>
                                        </p:tav>
                                      </p:tavLst>
                                    </p:anim>
                                    <p:anim calcmode="lin" valueType="num">
                                      <p:cBhvr additive="base">
                                        <p:cTn id="49" dur="500"/>
                                        <p:tgtEl>
                                          <p:spTgt spid="10"/>
                                        </p:tgtEl>
                                        <p:attrNameLst>
                                          <p:attrName>ppt_y</p:attrName>
                                        </p:attrNameLst>
                                      </p:cBhvr>
                                      <p:tavLst>
                                        <p:tav tm="0">
                                          <p:val>
                                            <p:strVal val="ppt_y"/>
                                          </p:val>
                                        </p:tav>
                                        <p:tav tm="100000">
                                          <p:val>
                                            <p:strVal val="1+ppt_h/2"/>
                                          </p:val>
                                        </p:tav>
                                      </p:tavLst>
                                    </p:anim>
                                    <p:set>
                                      <p:cBhvr>
                                        <p:cTn id="50" dur="1" fill="hold">
                                          <p:stCondLst>
                                            <p:cond delay="499"/>
                                          </p:stCondLst>
                                        </p:cTn>
                                        <p:tgtEl>
                                          <p:spTgt spid="1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11"/>
                                        </p:tgtEl>
                                        <p:attrNameLst>
                                          <p:attrName>ppt_x</p:attrName>
                                        </p:attrNameLst>
                                      </p:cBhvr>
                                      <p:tavLst>
                                        <p:tav tm="0">
                                          <p:val>
                                            <p:strVal val="ppt_x"/>
                                          </p:val>
                                        </p:tav>
                                        <p:tav tm="100000">
                                          <p:val>
                                            <p:strVal val="ppt_x"/>
                                          </p:val>
                                        </p:tav>
                                      </p:tavLst>
                                    </p:anim>
                                    <p:anim calcmode="lin" valueType="num">
                                      <p:cBhvr additive="base">
                                        <p:cTn id="55" dur="500"/>
                                        <p:tgtEl>
                                          <p:spTgt spid="11"/>
                                        </p:tgtEl>
                                        <p:attrNameLst>
                                          <p:attrName>ppt_y</p:attrName>
                                        </p:attrNameLst>
                                      </p:cBhvr>
                                      <p:tavLst>
                                        <p:tav tm="0">
                                          <p:val>
                                            <p:strVal val="ppt_y"/>
                                          </p:val>
                                        </p:tav>
                                        <p:tav tm="100000">
                                          <p:val>
                                            <p:strVal val="1+ppt_h/2"/>
                                          </p:val>
                                        </p:tav>
                                      </p:tavLst>
                                    </p:anim>
                                    <p:set>
                                      <p:cBhvr>
                                        <p:cTn id="5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3500" y="144145"/>
            <a:ext cx="7109460" cy="6570345"/>
          </a:xfrm>
          <a:prstGeom prst="rect">
            <a:avLst/>
          </a:prstGeom>
          <a:noFill/>
        </p:spPr>
        <p:txBody>
          <a:bodyPr wrap="square" rtlCol="0">
            <a:spAutoFit/>
          </a:bodyPr>
          <a:lstStyle/>
          <a:p>
            <a:pPr fontAlgn="auto">
              <a:lnSpc>
                <a:spcPct val="130000"/>
              </a:lnSpc>
            </a:pPr>
            <a:r>
              <a:rPr lang="zh-CN" altLang="en-US" sz="2700"/>
              <a:t>3.写出下列词语的解释，或根据解释写出对应的词语。</a:t>
            </a:r>
          </a:p>
          <a:p>
            <a:pPr fontAlgn="auto">
              <a:lnSpc>
                <a:spcPct val="130000"/>
              </a:lnSpc>
            </a:pPr>
            <a:r>
              <a:rPr lang="zh-CN" altLang="en-US" sz="2700"/>
              <a:t>（</a:t>
            </a:r>
            <a:r>
              <a:rPr lang="en-US" altLang="zh-CN" sz="2700"/>
              <a:t>1</a:t>
            </a:r>
            <a:r>
              <a:rPr lang="zh-CN" altLang="en-US" sz="2700"/>
              <a:t>）心旷神怡： </a:t>
            </a:r>
          </a:p>
          <a:p>
            <a:pPr fontAlgn="auto">
              <a:lnSpc>
                <a:spcPct val="130000"/>
              </a:lnSpc>
            </a:pPr>
            <a:r>
              <a:rPr lang="zh-CN" altLang="en-US" sz="2700"/>
              <a:t>（</a:t>
            </a:r>
            <a:r>
              <a:rPr lang="en-US" altLang="zh-CN" sz="2700"/>
              <a:t>2</a:t>
            </a:r>
            <a:r>
              <a:rPr lang="zh-CN" altLang="en-US" sz="2700"/>
              <a:t>）</a:t>
            </a:r>
            <a:r>
              <a:rPr lang="zh-CN" altLang="en-US" sz="2700" u="sng"/>
              <a:t>                   </a:t>
            </a:r>
            <a:r>
              <a:rPr lang="zh-CN" altLang="en-US" sz="2700"/>
              <a:t>：形容艺术形象非常生动逼真，像活的一样。</a:t>
            </a:r>
          </a:p>
          <a:p>
            <a:pPr fontAlgn="auto">
              <a:lnSpc>
                <a:spcPct val="130000"/>
              </a:lnSpc>
            </a:pPr>
            <a:r>
              <a:rPr lang="zh-CN" altLang="en-US" sz="2700"/>
              <a:t>（</a:t>
            </a:r>
            <a:r>
              <a:rPr lang="en-US" altLang="zh-CN" sz="2700"/>
              <a:t>3</a:t>
            </a:r>
            <a:r>
              <a:rPr lang="zh-CN" altLang="en-US" sz="2700"/>
              <a:t>）</a:t>
            </a:r>
            <a:r>
              <a:rPr lang="zh-CN" altLang="en-US" sz="2700" u="sng">
                <a:sym typeface="+mn-ea"/>
              </a:rPr>
              <a:t>                   </a:t>
            </a:r>
            <a:r>
              <a:rPr lang="zh-CN" altLang="en-US" sz="2700"/>
              <a:t>：形容景象十分凄惨，使人不忍心看。也说目不忍视。</a:t>
            </a:r>
          </a:p>
          <a:p>
            <a:pPr fontAlgn="auto">
              <a:lnSpc>
                <a:spcPct val="130000"/>
              </a:lnSpc>
            </a:pPr>
            <a:r>
              <a:rPr lang="zh-CN" altLang="en-US" sz="2700"/>
              <a:t>（</a:t>
            </a:r>
            <a:r>
              <a:rPr lang="en-US" altLang="zh-CN" sz="2700"/>
              <a:t>4</a:t>
            </a:r>
            <a:r>
              <a:rPr lang="zh-CN" altLang="en-US" sz="2700"/>
              <a:t>）铢两悉称：</a:t>
            </a:r>
          </a:p>
          <a:p>
            <a:pPr fontAlgn="auto">
              <a:lnSpc>
                <a:spcPct val="130000"/>
              </a:lnSpc>
            </a:pPr>
            <a:r>
              <a:rPr lang="zh-CN" altLang="en-US" sz="2700">
                <a:sym typeface="+mn-ea"/>
              </a:rPr>
              <a:t>（</a:t>
            </a:r>
            <a:r>
              <a:rPr lang="en-US" altLang="zh-CN" sz="2700">
                <a:sym typeface="+mn-ea"/>
              </a:rPr>
              <a:t>5</a:t>
            </a:r>
            <a:r>
              <a:rPr lang="zh-CN" altLang="en-US" sz="2700">
                <a:sym typeface="+mn-ea"/>
              </a:rPr>
              <a:t>）</a:t>
            </a:r>
            <a:r>
              <a:rPr lang="zh-CN" altLang="en-US" sz="2700" u="sng">
                <a:sym typeface="+mn-ea"/>
              </a:rPr>
              <a:t>                   </a:t>
            </a:r>
            <a:r>
              <a:rPr lang="zh-CN" altLang="en-US" sz="2700"/>
              <a:t>：随手拿来。形容写文章时，善于运用词汇和组织材料。</a:t>
            </a:r>
          </a:p>
          <a:p>
            <a:pPr fontAlgn="auto">
              <a:lnSpc>
                <a:spcPct val="130000"/>
              </a:lnSpc>
            </a:pPr>
            <a:r>
              <a:rPr lang="zh-CN" altLang="en-US" sz="2700">
                <a:sym typeface="+mn-ea"/>
              </a:rPr>
              <a:t>（</a:t>
            </a:r>
            <a:r>
              <a:rPr lang="en-US" altLang="zh-CN" sz="2700">
                <a:sym typeface="+mn-ea"/>
              </a:rPr>
              <a:t>6</a:t>
            </a:r>
            <a:r>
              <a:rPr lang="zh-CN" altLang="en-US" sz="2700">
                <a:sym typeface="+mn-ea"/>
              </a:rPr>
              <a:t>）</a:t>
            </a:r>
            <a:r>
              <a:rPr lang="zh-CN" altLang="en-US" sz="2700" u="sng">
                <a:sym typeface="+mn-ea"/>
              </a:rPr>
              <a:t>                   </a:t>
            </a:r>
            <a:r>
              <a:rPr lang="zh-CN" altLang="en-US" sz="2700"/>
              <a:t>：①用浅淡的颜色轻轻描绘。②说话或行文时有意把某个问题轻轻带过。</a:t>
            </a:r>
          </a:p>
        </p:txBody>
      </p:sp>
      <p:sp>
        <p:nvSpPr>
          <p:cNvPr id="14" name="文本框 13"/>
          <p:cNvSpPr txBox="1"/>
          <p:nvPr/>
        </p:nvSpPr>
        <p:spPr>
          <a:xfrm>
            <a:off x="3848100" y="1351915"/>
            <a:ext cx="3957320" cy="460375"/>
          </a:xfrm>
          <a:prstGeom prst="rect">
            <a:avLst/>
          </a:prstGeom>
          <a:noFill/>
        </p:spPr>
        <p:txBody>
          <a:bodyPr wrap="square" rtlCol="0">
            <a:spAutoFit/>
          </a:bodyPr>
          <a:lstStyle/>
          <a:p>
            <a:r>
              <a:rPr lang="zh-CN" altLang="en-US" sz="2400" b="1">
                <a:solidFill>
                  <a:srgbClr val="FF0000"/>
                </a:solidFill>
              </a:rPr>
              <a:t>心境开阔，精神愉快。</a:t>
            </a:r>
          </a:p>
        </p:txBody>
      </p:sp>
      <p:sp>
        <p:nvSpPr>
          <p:cNvPr id="2" name="文本框 1"/>
          <p:cNvSpPr txBox="1"/>
          <p:nvPr/>
        </p:nvSpPr>
        <p:spPr>
          <a:xfrm>
            <a:off x="2230120" y="1899285"/>
            <a:ext cx="1519555" cy="460375"/>
          </a:xfrm>
          <a:prstGeom prst="rect">
            <a:avLst/>
          </a:prstGeom>
          <a:noFill/>
        </p:spPr>
        <p:txBody>
          <a:bodyPr wrap="square" rtlCol="0">
            <a:spAutoFit/>
          </a:bodyPr>
          <a:lstStyle/>
          <a:p>
            <a:r>
              <a:rPr lang="zh-CN" altLang="en-US" sz="2400" b="1">
                <a:solidFill>
                  <a:srgbClr val="FF0000"/>
                </a:solidFill>
              </a:rPr>
              <a:t>栩栩如生</a:t>
            </a:r>
          </a:p>
        </p:txBody>
      </p:sp>
      <p:sp>
        <p:nvSpPr>
          <p:cNvPr id="3" name="文本框 2"/>
          <p:cNvSpPr txBox="1"/>
          <p:nvPr/>
        </p:nvSpPr>
        <p:spPr>
          <a:xfrm>
            <a:off x="2329180" y="2939415"/>
            <a:ext cx="1518920" cy="460375"/>
          </a:xfrm>
          <a:prstGeom prst="rect">
            <a:avLst/>
          </a:prstGeom>
          <a:noFill/>
        </p:spPr>
        <p:txBody>
          <a:bodyPr wrap="square" rtlCol="0">
            <a:spAutoFit/>
          </a:bodyPr>
          <a:lstStyle/>
          <a:p>
            <a:r>
              <a:rPr lang="zh-CN" altLang="en-US" sz="2400" b="1">
                <a:solidFill>
                  <a:srgbClr val="FF0000"/>
                </a:solidFill>
                <a:sym typeface="+mn-ea"/>
              </a:rPr>
              <a:t>目不忍睹</a:t>
            </a:r>
          </a:p>
        </p:txBody>
      </p:sp>
      <p:sp>
        <p:nvSpPr>
          <p:cNvPr id="4" name="文本框 3"/>
          <p:cNvSpPr txBox="1"/>
          <p:nvPr/>
        </p:nvSpPr>
        <p:spPr>
          <a:xfrm>
            <a:off x="3749675" y="4022090"/>
            <a:ext cx="5727065" cy="460375"/>
          </a:xfrm>
          <a:prstGeom prst="rect">
            <a:avLst/>
          </a:prstGeom>
          <a:noFill/>
        </p:spPr>
        <p:txBody>
          <a:bodyPr wrap="square" rtlCol="0">
            <a:spAutoFit/>
          </a:bodyPr>
          <a:lstStyle/>
          <a:p>
            <a:r>
              <a:rPr lang="zh-CN" altLang="en-US" sz="2400" b="1">
                <a:solidFill>
                  <a:srgbClr val="FF0000"/>
                </a:solidFill>
              </a:rPr>
              <a:t>形容两方面轻重相当，优劣相近。</a:t>
            </a:r>
          </a:p>
        </p:txBody>
      </p:sp>
      <p:sp>
        <p:nvSpPr>
          <p:cNvPr id="5" name="文本框 4"/>
          <p:cNvSpPr txBox="1"/>
          <p:nvPr/>
        </p:nvSpPr>
        <p:spPr>
          <a:xfrm>
            <a:off x="2230120" y="4482465"/>
            <a:ext cx="1437640" cy="460375"/>
          </a:xfrm>
          <a:prstGeom prst="rect">
            <a:avLst/>
          </a:prstGeom>
          <a:noFill/>
        </p:spPr>
        <p:txBody>
          <a:bodyPr wrap="square" rtlCol="0">
            <a:spAutoFit/>
          </a:bodyPr>
          <a:lstStyle/>
          <a:p>
            <a:r>
              <a:rPr lang="zh-CN" altLang="en-US" sz="2400" b="1">
                <a:solidFill>
                  <a:srgbClr val="FF0000"/>
                </a:solidFill>
              </a:rPr>
              <a:t>信手拈来</a:t>
            </a:r>
          </a:p>
        </p:txBody>
      </p:sp>
      <p:sp>
        <p:nvSpPr>
          <p:cNvPr id="6" name="文本框 5"/>
          <p:cNvSpPr txBox="1"/>
          <p:nvPr/>
        </p:nvSpPr>
        <p:spPr>
          <a:xfrm>
            <a:off x="2270760" y="5611495"/>
            <a:ext cx="1437640" cy="460375"/>
          </a:xfrm>
          <a:prstGeom prst="rect">
            <a:avLst/>
          </a:prstGeom>
          <a:noFill/>
        </p:spPr>
        <p:txBody>
          <a:bodyPr wrap="square" rtlCol="0">
            <a:spAutoFit/>
          </a:bodyPr>
          <a:lstStyle/>
          <a:p>
            <a:r>
              <a:rPr lang="zh-CN" altLang="en-US" sz="2400" b="1">
                <a:solidFill>
                  <a:srgbClr val="FF0000"/>
                </a:solidFill>
              </a:rPr>
              <a:t>轻描淡写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384300" y="914400"/>
            <a:ext cx="6374765" cy="4505325"/>
          </a:xfrm>
          <a:prstGeom prst="rect">
            <a:avLst/>
          </a:prstGeom>
        </p:spPr>
      </p:pic>
      <p:sp>
        <p:nvSpPr>
          <p:cNvPr id="3" name="矩形 2"/>
          <p:cNvSpPr/>
          <p:nvPr/>
        </p:nvSpPr>
        <p:spPr>
          <a:xfrm>
            <a:off x="6824345" y="944880"/>
            <a:ext cx="490220" cy="34798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2880" y="120015"/>
            <a:ext cx="6913245" cy="6808470"/>
          </a:xfrm>
          <a:prstGeom prst="rect">
            <a:avLst/>
          </a:prstGeom>
          <a:noFill/>
        </p:spPr>
        <p:txBody>
          <a:bodyPr wrap="square" rtlCol="0">
            <a:spAutoFit/>
          </a:bodyPr>
          <a:lstStyle/>
          <a:p>
            <a:pPr algn="l" fontAlgn="auto">
              <a:lnSpc>
                <a:spcPct val="130000"/>
              </a:lnSpc>
            </a:pPr>
            <a:r>
              <a:rPr lang="zh-CN" altLang="en-US" sz="2800"/>
              <a:t>5.下列句子中没有错别字的一项是（       ）</a:t>
            </a:r>
          </a:p>
          <a:p>
            <a:pPr algn="l" fontAlgn="auto">
              <a:lnSpc>
                <a:spcPct val="130000"/>
              </a:lnSpc>
            </a:pPr>
            <a:r>
              <a:rPr lang="zh-CN" altLang="en-US" sz="2800"/>
              <a:t>A.这段赞美无言的话，本来从教育方面着想。但是要想明了无言的意蕴，宜从美术观点去研究。</a:t>
            </a:r>
          </a:p>
          <a:p>
            <a:pPr algn="l" fontAlgn="auto">
              <a:lnSpc>
                <a:spcPct val="130000"/>
              </a:lnSpc>
            </a:pPr>
            <a:r>
              <a:rPr lang="zh-CN" altLang="en-US" sz="2800"/>
              <a:t>B.在文学作品中，语言之先的意象，和情绪意旨所附丽的语言，都要尽美尽善，才能引起美感。</a:t>
            </a:r>
          </a:p>
          <a:p>
            <a:pPr algn="l" fontAlgn="auto">
              <a:lnSpc>
                <a:spcPct val="130000"/>
              </a:lnSpc>
            </a:pPr>
            <a:r>
              <a:rPr lang="zh-CN" altLang="en-US" sz="2800"/>
              <a:t>C.凡是唱歌奏乐，音调由宏壮急促而变到低微以至于无声的时候，我们精神上就有一种沉默渊穆和平愉快的景象。</a:t>
            </a:r>
          </a:p>
          <a:p>
            <a:pPr algn="l" fontAlgn="auto">
              <a:lnSpc>
                <a:spcPct val="130000"/>
              </a:lnSpc>
            </a:pPr>
            <a:r>
              <a:rPr lang="zh-CN" altLang="en-US" sz="2800"/>
              <a:t>D.因为在欣赏着的头脑里所产生的映象和美感，有含蓄比较尽量流露的还要更加深刻。</a:t>
            </a:r>
          </a:p>
        </p:txBody>
      </p:sp>
      <p:sp>
        <p:nvSpPr>
          <p:cNvPr id="14" name="文本框 13"/>
          <p:cNvSpPr txBox="1"/>
          <p:nvPr/>
        </p:nvSpPr>
        <p:spPr>
          <a:xfrm>
            <a:off x="7263130" y="120015"/>
            <a:ext cx="560070" cy="570865"/>
          </a:xfrm>
          <a:prstGeom prst="rect">
            <a:avLst/>
          </a:prstGeom>
          <a:noFill/>
        </p:spPr>
        <p:txBody>
          <a:bodyPr wrap="square" rtlCol="0">
            <a:spAutoFit/>
          </a:bodyPr>
          <a:lstStyle/>
          <a:p>
            <a:pPr fontAlgn="auto">
              <a:lnSpc>
                <a:spcPct val="130000"/>
              </a:lnSpc>
            </a:pPr>
            <a:r>
              <a:rPr lang="en-US" altLang="zh-CN" sz="2400" b="1">
                <a:solidFill>
                  <a:srgbClr val="FF0000"/>
                </a:solidFill>
              </a:rPr>
              <a:t>B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94715" y="1612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236345" y="1424305"/>
            <a:ext cx="6817360" cy="4009390"/>
          </a:xfrm>
          <a:prstGeom prst="rect">
            <a:avLst/>
          </a:prstGeom>
          <a:noFill/>
        </p:spPr>
        <p:txBody>
          <a:bodyPr wrap="square" rtlCol="0">
            <a:spAutoFit/>
          </a:bodyPr>
          <a:lstStyle/>
          <a:p>
            <a:pPr algn="l"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言所以达意，然而意决不是完全可以言达的。因为言是固定的，有迹象的；意是瞬息万变，是缥缈无踪的。言是散碎的，意是混整的；言是有限的，意是无限的。以言达意，好像用断续的虚线画实物，只能得其近似。</a:t>
            </a:r>
          </a:p>
          <a:p>
            <a:pPr algn="l"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1329</Words>
  <Application>WPS 演示</Application>
  <PresentationFormat>全屏显示(4:3)</PresentationFormat>
  <Paragraphs>102</Paragraphs>
  <Slides>30</Slides>
  <Notes>30</Notes>
  <HiddenSlides>0</HiddenSlides>
  <MMClips>0</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2019-01-17T11:54:08Z</dcterms:created>
  <dcterms:modified xsi:type="dcterms:W3CDTF">2019-01-23T06:33:16Z</dcterms:modified>
</cp:coreProperties>
</file>