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2" r:id="rId4"/>
    <p:sldId id="257" r:id="rId5"/>
    <p:sldId id="258" r:id="rId6"/>
    <p:sldId id="259" r:id="rId7"/>
    <p:sldId id="260" r:id="rId8"/>
    <p:sldId id="266" r:id="rId9"/>
    <p:sldId id="280" r:id="rId10"/>
    <p:sldId id="261" r:id="rId11"/>
    <p:sldId id="262" r:id="rId12"/>
    <p:sldId id="263" r:id="rId13"/>
    <p:sldId id="264" r:id="rId14"/>
    <p:sldId id="265" r:id="rId15"/>
    <p:sldId id="270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4A347-CC75-4A16-BCDB-A486096009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529D-F6C4-4342-A28B-8FFF47D900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958054" y="4364382"/>
            <a:ext cx="2682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南宋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杨万里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4727" y="1640890"/>
            <a:ext cx="5486876" cy="23532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545" y="1419860"/>
            <a:ext cx="6027420" cy="4018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9858" y="578029"/>
            <a:ext cx="114528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作者在首联连用四个动词“抛”“接”“拔”“插”，用的非常精彩，作者为什么要连用这四个动词，请尝试赏析。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9150" y="2473807"/>
            <a:ext cx="10553700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勾勒出一幅紧张繁忙的劳动场面：全家老少一齐出动，各尽所能，配合默契。农谚说“不误农时”，插秧关系到来年收成的好坏。因此，每逢插秧季节，不论男女老少都要起早贪黑，投入到劳动中去。诗中正是根据这一特点，用了四个动词“抛”、“接”、“拔”、“插”准确地刻画出这家老小低头插秧、全神贯注的神态。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25255" y="151637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笠是兜鍪蓑是甲，雨从头上湿到胛。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67" y="800992"/>
            <a:ext cx="10598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思考：本联使用了什么手法？有什么作用？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5" y="1533571"/>
            <a:ext cx="2370212" cy="2328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123467" y="1468776"/>
            <a:ext cx="3148508" cy="24583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715" y="4246274"/>
            <a:ext cx="3500771" cy="232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9025" y="4084660"/>
            <a:ext cx="1942950" cy="25906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91715" y="753638"/>
            <a:ext cx="5635404" cy="581633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值此农忙季节，偏又遇到阴雨连绵，这使得本来就紧张繁忙的插秧劳动更增添了几分艰辛。尽管雨水倾洒，农家老小戴草笠，披蓑衣，但仍然被雨水淋得浑身湿透。然而，此时他们却仍然插秧不止，这就更加衬托出一个“忙”字：即使下雨也不能停歇。也许这种场面感动了诗人，诗人才把这个“龙口夺食”的场面，与一场紧张激烈的战斗联系起来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巧妙的叠用两个比喻，把草笠比作头盔，把蓑衣比作铠甲，化静为动，造成一种紧张的，似乎生命攸关的气势，从而给人留下很深的印象。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764280" y="273606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唤渠朝餐歇半霎，低头折腰只不答。</a:t>
            </a:r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秧根未牢莳未匝，照管鹅儿与雏鸭。</a:t>
            </a:r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520" y="1584960"/>
            <a:ext cx="11330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如何理解这里的“只不答”，从这四句能看出劳动人民怎样的品质？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420" y="2465427"/>
            <a:ext cx="112699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农妇招呼农夫休息一会儿，并且说趁着这个时间，赶快吃早饭。“低头折腰只不答”是农夫的反应：他依然低头弯腰的忙活着，连抬头说句话的功夫也没有。这里</a:t>
            </a:r>
            <a:r>
              <a:rPr lang="zh-CN" altLang="en-US" sz="28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“只不答”并非一声不吭，而是没有直接回答农妇“歇”或者不“歇”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。事实上，他一边干活，一边回答了他不能“歇半霎”的原因：秧苗刚栽下去，根还不牢固，再说还没有栽完，怎么能“歇半霎”呢？他手里的活不能停下，而且还叮嘱农妇：你先去回家照看一下家鹅和雏鸡。这一句看似平淡无奇，顺手拈来，实则精当自然，妙不可言。它使全诗意境得以拓展，主题得到深化。由插秧到家务事，真是忙上加忙，从而</a:t>
            </a:r>
            <a:r>
              <a:rPr lang="zh-CN" altLang="en-US" sz="28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劳动者的艰辛和劳苦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全都表现了出来。</a:t>
            </a:r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27965"/>
            <a:ext cx="12085320" cy="1325563"/>
          </a:xfrm>
        </p:spPr>
        <p:txBody>
          <a:bodyPr>
            <a:no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本诗鲜明的反映了“诚斋体”的特点，再读本诗，尝试归纳“诚斋体”的主要特点。可以从诗的内容、形式、语言特点等角度入手。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595" y="2091690"/>
            <a:ext cx="513588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从内容上来看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，直接从现实生活中撷取生活场景，因而既形象自然，又新鲜风趣，富有生活趣味。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从语言形式来说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，想象奇特，但是不用奇奥生僻的字句，却用浅近明白的语言和流畅直至的章法，近于口语，生动活泼。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从感情来看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，诗人把自己的主观情感最大程度地投射在客观事物上。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0650" y="2091690"/>
            <a:ext cx="5307965" cy="3798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3900" y="189230"/>
            <a:ext cx="11041380" cy="1325563"/>
          </a:xfrm>
        </p:spPr>
        <p:txBody>
          <a:bodyPr>
            <a:norm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比较阅读：同样是描写劳动的场景，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插秧歌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有什么不同？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900" y="1515427"/>
            <a:ext cx="11041380" cy="5152707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芣苢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句式整齐，节奏明朗、轻快，自然流露出劳动的喜悦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;“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采”“有”“掇”等一系列动词的变换，细腻地描绘出劳动的过程，富于诗情和画意。清代方玉润在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诗经原始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中说，这首诗读来好似“田家妇女，三三五五，于平原绣野、风和日丽中，群歌互答，余音袅袅，若远若近，忽断忽续，不知其情之何以移而神之何以旷”。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插秧歌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运用民歌手法，选取日常劳动场景，描绘一家四口趁着农时冒雨插秧的紧张生活，他们齐心协力，分工合作，干得热火朝天而秩序井然。诗作表现出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农家生活的辛苦与农事的繁忙，富于生活情趣，字里行间洋溢着吃苦耐劳、勤奋乐观的精神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lnSpc>
                <a:spcPct val="160000"/>
              </a:lnSpc>
              <a:spcBef>
                <a:spcPct val="0"/>
              </a:spcBef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两首诗各具不同的艺术魅力。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芣苢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重章叠唱，回环往复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，令人神往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;《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插秧歌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善用口语，浅白流畅。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富有自然、新鲜的意趣。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New picture" hidden="1"/>
          <p:cNvPicPr/>
          <p:nvPr/>
        </p:nvPicPr>
        <p:blipFill>
          <a:blip r:embed="rId1"/>
          <a:stretch>
            <a:fillRect/>
          </a:stretch>
        </p:blipFill>
        <p:spPr>
          <a:xfrm>
            <a:off x="10655300" y="10223500"/>
            <a:ext cx="457200" cy="4572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609600" y="975360"/>
            <a:ext cx="3046095" cy="374904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spc="30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杨万里我们并不陌生，在小学和初中都学过他的诗歌，请同学们回忆一下。</a:t>
            </a:r>
            <a:endParaRPr lang="en-US" altLang="zh-CN" sz="3200" b="1" spc="30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3655695" y="1371600"/>
            <a:ext cx="7926705" cy="4114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《小池》（泉眼无声惜细流，树阴照水爱晴柔。小荷才露尖尖角，早有蜻蜓立上头。）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《晓出净慈寺送林子方》（毕竟西湖六月中， 风光不与四时同。 接天莲叶无穷碧， 映日荷花别样红）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《宿新市徐公店》（篱落疏疏一径深，枝头花落未成荫。儿童急走追黄蝶，飞入菜花无处寻。）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《过松源晨炊漆公店(其五)》（莫言下岭便无难，赚得行人空喜欢。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正入万山圈子里，一山放出一山拦。）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8960" y="742431"/>
            <a:ext cx="5128722" cy="52940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3380" y="742431"/>
            <a:ext cx="6279464" cy="537313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杨万里，字廷秀，号诚斋。吉州吉水（今江西省吉水县）人 。南宋文学家、官员，与陆游、尤袤、范成大并称为南宋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“中兴四大诗人”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。因宋光宗曾为其亲书“诚斋”二字，故学者称其为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“诚斋先生”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杨万里一生作诗两万多首，传世作品有四千二百首，被誉为一代诗宗。他的诗歌大多描写自然景物，且以此见长，创造了语言浅近明白、清新自然且富有幽默情趣的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“诚斋体”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。此外也有不少篇章反映民间疾苦、抒发爱国感情的作品。有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诚斋集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传世。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" y="1876678"/>
            <a:ext cx="4762500" cy="317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954530" y="5295900"/>
            <a:ext cx="129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育苗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38482" y="5432876"/>
            <a:ext cx="4351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抛秧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460" y="1883092"/>
            <a:ext cx="4762500" cy="317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0096" y="1659519"/>
            <a:ext cx="4866322" cy="34200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79" y="1659519"/>
            <a:ext cx="5998980" cy="33744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98879" y="5125791"/>
            <a:ext cx="3039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插秧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25815" y="5245841"/>
            <a:ext cx="3490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施肥、杀虫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661397" y="1723002"/>
            <a:ext cx="5206485" cy="32832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95" y="1723004"/>
            <a:ext cx="5832307" cy="32832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06062" y="5080716"/>
            <a:ext cx="2959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放水（补水）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2710" y="5142704"/>
            <a:ext cx="2959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收获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9259" y="153192"/>
            <a:ext cx="10515600" cy="1325563"/>
          </a:xfrm>
        </p:spPr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正音朗读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3124" y="1606976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插秧歌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杨万里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田夫抛秧田妇接，小儿拔秧大儿插。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笠是兜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鍪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móu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蓑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suō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）是甲，雨从头上湿到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胛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jiǎ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唤渠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zhāo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）餐歇半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霎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shà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），低头折腰只不答。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秧根未牢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莳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）未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zā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），照管鹅儿与雏鸭。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indent="-228600" algn="l"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品读诗歌，小组合作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93240"/>
            <a:ext cx="10515600" cy="4351338"/>
          </a:xfrm>
        </p:spPr>
        <p:txBody>
          <a:bodyPr/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结合种水稻的基本步骤，看看杨万里的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插秧歌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具体描写了哪些场景？</a:t>
            </a:r>
            <a:endParaRPr lang="zh-CN" altLang="en-US"/>
          </a:p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作者在首联连用四个动词“抛”“接”“拔”“插”，用的非常精彩，作者为什么要连用这四个动词，请尝试赏析。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“笠是兜鍪蓑是甲”一句用了哪种修辞手法？简要说明其表达效果。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ClrTx/>
              <a:buSzTx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第四联是田夫回答田妇召唤的话，但第三联中又写田夫“只不答”，这该怎么理解？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9580" y="541020"/>
            <a:ext cx="11452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结合种水稻的基本步骤，看看杨万里的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插秧歌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具体描写了哪些场景？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19425" y="2827576"/>
            <a:ext cx="609600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田夫抛秧田妇接，小儿拔秧大儿插。</a:t>
            </a:r>
            <a:endParaRPr lang="en-US" altLang="zh-CN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笠是兜鍪蓑是甲，雨从头上湿到胛。</a:t>
            </a:r>
            <a:endParaRPr lang="en-US" altLang="zh-CN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唤渠朝餐歇半霎，低头折腰只不答。</a:t>
            </a:r>
            <a:endParaRPr lang="en-US" altLang="zh-CN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秧根未牢莳未匝，照管鹅儿与雏鸭。</a:t>
            </a:r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03320" y="3244334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抛秧接秧图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5105" y="3244334"/>
            <a:ext cx="256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拔秧插秧图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11140" y="4093399"/>
            <a:ext cx="2049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雨中插秧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0180" y="5022577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呼唤早餐图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11140" y="5983039"/>
            <a:ext cx="2712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农夫应答图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ASSEMBLE_CHIP_INDEX" val="7f2dacdb973c46df9589931ae151a74a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INDEX" val="20207359"/>
  <p:tag name="KSO_WM_UNIT_BLOCK" val="0"/>
  <p:tag name="KSO_WM_UNIT_COMPATIBLE" val="0"/>
  <p:tag name="KSO_WM_UNIT_DEC_AREA_ID" val="28993a79bbfc42d78c344b6a6704eac5"/>
  <p:tag name="KSO_WM_UNIT_DEFAULT_FONT" val="24;44;4"/>
  <p:tag name="KSO_WM_UNIT_DIAGRAM_ISNUMVISUAL" val="0"/>
  <p:tag name="KSO_WM_UNIT_DIAGRAM_ISREFERUNIT" val="0"/>
  <p:tag name="KSO_WM_UNIT_HIGHLIGHT" val="0"/>
  <p:tag name="KSO_WM_UNIT_ID" val="diagram20207359_1*a*1"/>
  <p:tag name="KSO_WM_UNIT_INDEX" val="1"/>
  <p:tag name="KSO_WM_UNIT_ISCONTENTSTITLE" val="0"/>
  <p:tag name="KSO_WM_UNIT_ISNUMDGMTITLE" val="0"/>
  <p:tag name="KSO_WM_UNIT_LAST_MAX_FONTSIZE" val="72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17T20:37:49&quot;,&#10;    &quot;max&quot;: 7.2569359303997771e-06,&#10;    &quot;topChanged&quot;: 3.6284679367781791e-06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2.xml><?xml version="1.0" encoding="utf-8"?>
<p:tagLst xmlns:p="http://schemas.openxmlformats.org/presentationml/2006/main">
  <p:tag name="KSO_WM_ASSEMBLE_CHIP_INDEX" val="31d0182a18454a43ac271e4379ae4935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INDEX" val="20207359"/>
  <p:tag name="KSO_WM_UNIT_BLOCK" val="0"/>
  <p:tag name="KSO_WM_UNIT_COMPATIBLE" val="0"/>
  <p:tag name="KSO_WM_UNIT_DEC_AREA_ID" val="252cdfb1a14d43e8aeec0957a172299e"/>
  <p:tag name="KSO_WM_UNIT_DEFAULT_FONT" val="14;20;2"/>
  <p:tag name="KSO_WM_UNIT_DIAGRAM_ISNUMVISUAL" val="0"/>
  <p:tag name="KSO_WM_UNIT_DIAGRAM_ISREFERUNIT" val="0"/>
  <p:tag name="KSO_WM_UNIT_HIGHLIGHT" val="0"/>
  <p:tag name="KSO_WM_UNIT_ID" val="diagram202073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19"/>
</p:tagLst>
</file>

<file path=ppt/tags/tag3.xml><?xml version="1.0" encoding="utf-8"?>
<p:tagLst xmlns:p="http://schemas.openxmlformats.org/presentationml/2006/main">
  <p:tag name="KSO_WM_BEAUTIFY_FLAG" val="#wm#"/>
  <p:tag name="KSO_WM_CHIP_FILLPROP" val="[[{&quot;fill_id&quot;:&quot;1225534b603643f5a414df89499311b9&quot;,&quot;fill_align&quot;:&quot;cm&quot;,&quot;text_align&quot;:&quot;lm&quot;,&quot;text_direction&quot;:&quot;horizontal&quot;,&quot;chip_types&quot;:[&quot;text&quot;,&quot;header&quot;]},{&quot;fill_id&quot;:&quot;a5cde0e7e9ca4a5fabf022e041870535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6efe48605d5daf04fe5f97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e48605d5daf04fe5f9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735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20:37:49&quot;,&quot;maxSize&quot;:{&quot;size1&quot;:37.499979652444985},&quot;minSize&quot;:{&quot;size1&quot;:27.499979652444988},&quot;normalSize&quot;:{&quot;size1&quot;:37.499979652444985},&quot;subLayout&quot;:[{&quot;id&quot;:&quot;2020-06-17T20:37:49&quot;,&quot;margin&quot;:{&quot;bottom&quot;:5.9270000457763672,&quot;left&quot;:1.6929999589920044,&quot;right&quot;:0,&quot;top&quot;:5.9270000457763672},&quot;type&quot;:0},{&quot;id&quot;:&quot;2020-06-17T20:37:49&quot;,&quot;margin&quot;:{&quot;bottom&quot;:2.5399999618530273,&quot;left&quot;:0.84700000286102295,&quot;right&quot;:1.6929999589920044,&quot;top&quot;:2.5399999618530273},&quot;type&quot;:0}],&quot;type&quot;:0}"/>
  <p:tag name="KSO_WM_SLIDE_POSITION" val="48*108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COLOR_TYPE" val="1"/>
  <p:tag name="KSO_WM_TEMPLATE_INDEX" val="20207359"/>
  <p:tag name="KSO_WM_TEMPLATE_MASTER_TYPE" val="0"/>
  <p:tag name="KSO_WM_TEMPLATE_SUBCATEGORY" val="21"/>
</p:tagLst>
</file>

<file path=ppt/tags/tag4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2147</Words>
  <Application>WPS 演示</Application>
  <PresentationFormat>宽屏</PresentationFormat>
  <Paragraphs>92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Segoe UI</vt:lpstr>
      <vt:lpstr>Wingdings</vt:lpstr>
      <vt:lpstr>黑体</vt:lpstr>
      <vt:lpstr>仿宋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正音朗读</vt:lpstr>
      <vt:lpstr>品读诗歌，小组合作</vt:lpstr>
      <vt:lpstr>PowerPoint 演示文稿</vt:lpstr>
      <vt:lpstr>PowerPoint 演示文稿</vt:lpstr>
      <vt:lpstr>PowerPoint 演示文稿</vt:lpstr>
      <vt:lpstr>PowerPoint 演示文稿</vt:lpstr>
      <vt:lpstr>   本诗鲜明的反映了“诚斋体”的特点，再读本诗，尝试归纳“诚斋体”的主要特点。可以从诗的内容、形式、语言特点等角度入手。</vt:lpstr>
      <vt:lpstr>比较阅读：同样是描写劳动的场景，《芣苢》和《插秧歌》有什么不同？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 忠凯</dc:creator>
  <cp:lastModifiedBy>Administrator</cp:lastModifiedBy>
  <cp:revision>29</cp:revision>
  <dcterms:created xsi:type="dcterms:W3CDTF">2020-08-03T03:14:00Z</dcterms:created>
  <dcterms:modified xsi:type="dcterms:W3CDTF">2021-11-12T23:49:06Z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