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981" r:id="rId3"/>
    <p:sldId id="949" r:id="rId4"/>
    <p:sldId id="979" r:id="rId5"/>
    <p:sldId id="982" r:id="rId6"/>
    <p:sldId id="983" r:id="rId8"/>
    <p:sldId id="984" r:id="rId9"/>
    <p:sldId id="985" r:id="rId10"/>
    <p:sldId id="986" r:id="rId11"/>
    <p:sldId id="826" r:id="rId12"/>
    <p:sldId id="952" r:id="rId13"/>
    <p:sldId id="953" r:id="rId14"/>
    <p:sldId id="987" r:id="rId15"/>
    <p:sldId id="988" r:id="rId16"/>
    <p:sldId id="989" r:id="rId17"/>
    <p:sldId id="990" r:id="rId18"/>
    <p:sldId id="991" r:id="rId19"/>
    <p:sldId id="992" r:id="rId20"/>
    <p:sldId id="931" r:id="rId21"/>
    <p:sldId id="993" r:id="rId22"/>
    <p:sldId id="955" r:id="rId23"/>
    <p:sldId id="957" r:id="rId24"/>
    <p:sldId id="844" r:id="rId25"/>
    <p:sldId id="978" r:id="rId26"/>
    <p:sldId id="994" r:id="rId27"/>
    <p:sldId id="995" r:id="rId28"/>
    <p:sldId id="996" r:id="rId29"/>
    <p:sldId id="997" r:id="rId30"/>
    <p:sldId id="998" r:id="rId31"/>
    <p:sldId id="999" r:id="rId32"/>
    <p:sldId id="1000" r:id="rId33"/>
    <p:sldId id="1001" r:id="rId34"/>
    <p:sldId id="1002" r:id="rId35"/>
    <p:sldId id="1003" r:id="rId36"/>
    <p:sldId id="1004" r:id="rId37"/>
    <p:sldId id="1005" r:id="rId38"/>
    <p:sldId id="1006" r:id="rId39"/>
    <p:sldId id="1007" r:id="rId40"/>
    <p:sldId id="1008" r:id="rId41"/>
    <p:sldId id="1009" r:id="rId42"/>
    <p:sldId id="1010" r:id="rId43"/>
    <p:sldId id="1011" r:id="rId44"/>
    <p:sldId id="1012" r:id="rId45"/>
    <p:sldId id="1013" r:id="rId46"/>
    <p:sldId id="1014" r:id="rId47"/>
    <p:sldId id="1015" r:id="rId48"/>
    <p:sldId id="1016" r:id="rId49"/>
    <p:sldId id="1017" r:id="rId50"/>
    <p:sldId id="1018" r:id="rId51"/>
    <p:sldId id="1019" r:id="rId52"/>
    <p:sldId id="976" r:id="rId53"/>
  </p:sldIdLst>
  <p:sldSz cx="12190095" cy="6859270"/>
  <p:notesSz cx="6858000" cy="9144000"/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709" autoAdjust="0"/>
  </p:normalViewPr>
  <p:slideViewPr>
    <p:cSldViewPr>
      <p:cViewPr varScale="1">
        <p:scale>
          <a:sx n="109" d="100"/>
          <a:sy n="109" d="100"/>
        </p:scale>
        <p:origin x="-408" y="-84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hdphoto1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高清图片\9.2\2a8ca9f0ab3ac6bd9b9cbc3c928e56bd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" t="5955" r="998" b="5835"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2"/>
          <p:cNvSpPr txBox="1"/>
          <p:nvPr/>
        </p:nvSpPr>
        <p:spPr>
          <a:xfrm>
            <a:off x="2829855" y="51843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4000" kern="100" dirty="0">
                <a:latin typeface="Times New Roman" panose="02020603050405020304"/>
                <a:ea typeface="微软雅黑" panose="020B0503020204020204" pitchFamily="34" charset="-122"/>
              </a:rPr>
              <a:t>专题二　精准分析散文结构</a:t>
            </a:r>
            <a:endParaRPr lang="zh-CN" altLang="zh-CN" sz="4000" kern="1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9855" y="465393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文学类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文本阅读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1194765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请结合全文简析文章结尾画线句子在文中的作用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1914845"/>
            <a:ext cx="11294265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结构上：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点题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照应题目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总结全文。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内容上：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运用了比喻的手法，将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思想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比作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芽叶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枝丫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，形象生动地说明了品瓷能让人更深层地体会人生的境界，让人们的思想更加自由。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表达了文章的主旨，品瓷就是品人生。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0074" y="1197546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从全文看，作者静夜品瓷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出了哪些韵味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074" y="1900734"/>
            <a:ext cx="112942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品出了生活的美和好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品出了沾染着贯穿古今的浓重的人文气息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品出了有着厚重悠远、美丽多情的不可抵御的诱惑力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品出了空明无尘的人间趣味。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1974" y="107419"/>
            <a:ext cx="11304668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二、阅读下面的文字，完成文后题目。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1974" y="765498"/>
            <a:ext cx="1130466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耳醒之地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八溪乡只有四千多人，却一把撒向了极目难尽的广阔山地，于是很多地方见山不见人，任雀噪和蝉鸣填满空空山谷。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近些年，青壮年又大多外出打工，去了广东、浙江、福建等以前很少听说的地方，过年也不一定回家，留下的人便日渐稀少。山里更显得寂静和冷清了。很多屋场只剩下几个闲坐的老人，还有在学校里周末才回家的孩子。更有些屋场家家闭户，野草封掩了道路，野藤爬上了木柱，忙碌的老鼠和兔子见人也不躲避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707" y="1237760"/>
            <a:ext cx="10990999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外来人看到路边有一堆牛粪，或者田边的一个稻草人，会有一种发现珍稀物品时的惊喜：这里有人！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寂静使任何声音都突然膨胀了好多倍。外来人低语一声，或咳嗽一声，也许会为自己的声音所惊吓。他们不知是谁的大嗓门在替自己说话，不知是何种声音竟敢冒天下之大不韪，闯下这一惊天大祸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8243" y="1064693"/>
            <a:ext cx="11437277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很多虫声和草声也都从寂静中浮出来。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一双从城市喧嚣中抽出来的耳朵，是一双苏醒的耳朵，再生的耳朵，失而复得的耳朵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突然发现了耳穴里的巨大空洞与辽阔，还有各种天籁的纤细、脆弱、精微以及丰富。只要停止说话，只要压下呼吸，遥远之处墙根下的一声虫鸣也可洪亮如雷，急切如鼓，延绵如潮，其音头和音尾所组成的漫长弧线，其清音声部和浊音声部的两相呼应，都朝着我的耳膜全线展开，扑打而来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我得赶快捂住双耳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627" y="765498"/>
            <a:ext cx="1137715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笑　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脸</a:t>
            </a:r>
            <a:endParaRPr lang="en-US" altLang="zh-CN" sz="1050" b="1" kern="100" dirty="0" smtClean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indent="720090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下乡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一大收获，是看到很多特别的笑脸，天然而且多样。每一朵笑几乎都是爆出来的，爆在小店里，村路上，渡船上，以及马帮里。描述这些笑较为困难。我在常用词汇里找不出合适的词，只能想象一只老虎的笑，一只青蛙的笑，一只山羊的笑，一条鲢鱼的笑，一头骡子的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对了，很多山民的笑就是这样乱相迭出，乍看让人有点惊愕，但一种野生的恣意妄为，一种原生的桀骜不驯，很快就让我由衷地欢喜。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64435" y="738928"/>
            <a:ext cx="1126154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比之下，都市里的笑容已经平均化了，具有某种近似性和趋同性。尤其是在流行文化规训之下，电视、校园、街道、杂志封面、社交场所等都成了表情制造模具。哪怕是在一些中小城镇，女生们的飞波流盼都可能有好莱坞的尺寸和风格，总是让人觉得似曾相识。男生们可能咧咧嘴，把拇指和食指往下巴一卡，模仿某个港台明星的代表动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有一段时间我就好几次见到这种流行把戏。公园里的一个小孩不幸冲着照相机大笑了，旁边的母亲竟急得跺脚：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怎么搞的？五号微笑！五号！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吓得小孩赶快收嘴巴缩鼻子，整顿自己的表情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95392" y="155768"/>
            <a:ext cx="1115004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山里人远离着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五号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常面对照相机的整顿要求，而且平日里聚少散多，缺少笑容的互相感染和互相模仿。各行其是的表情出自寂寞山谷，大多是对动物、植物以及土地天空的面部反应，而不是交际同类时的肌肉表达，在某种程度上还处于无政府和无权威的状态，尚未被现代社会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理性化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统一收编，缺乏大众传媒的号令和指导。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他们也许没有远行和暴富的自由，但从不缺少表情的自由。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一条条奔放无拘的笑纹随时绽开，足以丰富我们对笑容的记忆。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我怀疑，在这里住过一段时间以后，我在镜中是否也会笑出南瓜或者石碾的味道，让自己大感陌生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39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两篇小品文都选自韩少功《山南水北》，有删改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45418"/>
            <a:ext cx="11593288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下列对这两篇小品文思想内容与艺术特色的分析和鉴赏，正确的一项是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《耳醒之地》开篇并不直写醒耳之声，而是先写八溪乡地阔山空，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极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其寂静，再写人声、虫声和草声，让人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耳醒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，既突出了对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醒耳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声的赞美，又表露了对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耳醒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之地的喜爱。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B.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我得赶快捂住双耳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是因为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全线展开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扑打而来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的喧闹之声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让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的双耳不适应，体现了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在城市与乡村生活中无法选择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矛盾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心理。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作者在《笑脸》中描写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小孩照相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的细节，旨在说明小孩的大笑有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山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人的天然，而母亲的笑脸有都市的近似性和趋同性。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dist">
              <a:lnSpc>
                <a:spcPct val="140000"/>
              </a:lnSpc>
            </a:pPr>
            <a:r>
              <a:rPr lang="en-US" altLang="zh-CN" sz="2800" kern="100" spc="-50" dirty="0">
                <a:latin typeface="Times New Roman" panose="02020603050405020304"/>
                <a:ea typeface="华文细黑"/>
              </a:rPr>
              <a:t>D.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两文中的山里人甚安于现状，笑容天然，经常模仿动物植物，追求</a:t>
            </a: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自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由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的生活。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550" y="70074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9666" y="1196506"/>
            <a:ext cx="11251081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</a:t>
            </a:r>
            <a:r>
              <a:rPr lang="zh-CN" altLang="zh-CN" sz="2800" b="1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喧闹之声让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的双耳不适应，体现了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在城市与乡村生活中无法选择的矛盾心理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错。</a:t>
            </a:r>
            <a:endParaRPr lang="en-US" altLang="zh-CN" sz="2800" kern="100" dirty="0">
              <a:solidFill>
                <a:srgbClr val="00206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项文中并没讲到母亲的笑脸。</a:t>
            </a:r>
            <a:endParaRPr lang="en-US" altLang="zh-CN" sz="2800" kern="100" dirty="0">
              <a:solidFill>
                <a:srgbClr val="00206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两文中的山里人甚安于现状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经常模仿动物植物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在文中没有依据。</a:t>
            </a:r>
            <a:endParaRPr lang="zh-CN" altLang="zh-CN" sz="1050" kern="100" dirty="0">
              <a:solidFill>
                <a:srgbClr val="002060"/>
              </a:solidFill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20120827143334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t="1365" r="-1" b="3676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>
            <a:hlinkClick r:id="rId2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3">
            <a:hlinkClick r:id="rId3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313125"/>
            <a:ext cx="1129426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联系上下文，谈谈你对文中画线句子的理解。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一双从城市喧嚣中抽出来的耳朵，是一双苏醒的耳朵，再生的耳朵，失而复得的耳朵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2311593"/>
            <a:ext cx="11294265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城市的喧嚣曾让耳朵受到严重的堵塞，乡村的虫声和草声，让耳朵获得了新生，重新变得灵通、精敏。表达了作者回归自然的惊喜。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6574" y="3611219"/>
            <a:ext cx="11295168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他们也许没有远行和暴富的自由，但从不缺少表情的自由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4312630"/>
            <a:ext cx="112951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山里人也许很少与外界交流，无法追求到富裕的物质生活，但从不缺少对内心情感的奔放无拘地自然表露。表达了作者对纯真的赞美。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39569" y="317178"/>
            <a:ext cx="11294265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6.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两文在构思技巧上有何相同之处？而在其相关内容的详略处理和行文方式上又有何不同？请结合文章内容，简要赏析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9569" y="1693466"/>
            <a:ext cx="1129426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相同点：两文都运用了对比的构思技巧，《耳醒之地》拿城市的喧嚣与乡村的寂静进行对比，《笑脸》拿都市的笑脸与乡村的笑脸进行对比，都以小见大，表达了对城市生活的批判，对乡村生活的喜爱。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同点：《耳醒之地》的对比，详写乡村的寂静，并以虫声和草声反衬、突出乡村的寂静，从而间接反映城市的喧嚣；《笑脸》的对比，对城市和乡村的笑脸都进行了详细的描写，平均使用笔墨，直接批判了城市笑脸的平均化，抒发了对乡村笑脸的由衷喜欢之情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5909" y="1158636"/>
            <a:ext cx="11103913" cy="3272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散文结构是高考散文阅读的常考点。最常见的考查角度有两个：一是分析句段作用，二是分析全文思路结构特点。考生对前种题型最容易犯的问题是不从具体句段出发、乱贴标签、术语不清等，对后者常常感到不知如何下手。这种题型的核心考点是在散文结构，问题的解决必须要不断提高对散文结构的分析能力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9" name="图片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高清图片\9.2\b778fc3f0cd9ba43bbf8cecc2dac2566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0" r="40126"/>
          <a:stretch>
            <a:fillRect/>
          </a:stretch>
        </p:blipFill>
        <p:spPr bwMode="auto">
          <a:xfrm flipH="1">
            <a:off x="8255446" y="2834"/>
            <a:ext cx="3934967" cy="689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Ⅱ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读文答题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精细突破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189434"/>
            <a:ext cx="11304668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一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、读懂思路，答准整体思路结构题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Courier New"/>
              </a:rPr>
              <a:t>识文遵路，把握结构</a:t>
            </a:r>
            <a:endParaRPr lang="zh-CN" altLang="zh-CN" sz="2800" b="1" kern="100" dirty="0">
              <a:latin typeface="Times New Roman" panose="02020603050405020304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关注标题，聚焦核心内容。对于一篇散文而言，我们最先看到的是标题，然而在平时的复习中或在考场上，不少考生不太关注标题，甚至视而不见。其实，标题是散文的窗户，透过标题可以把握其核心内容。如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2017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年高考全国卷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《窗子以外》一文，标题就告诉我们作者要写的是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窗子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以外的人、事、景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确定文体，了解大体思路。不同的散文文体，思路不尽相同。如写景散文多以游踪为线索，循时间、空间顺序展开；状物、说理散文大都是由实及虚；写人散文多以人物交往为线索，采用或纵或横的顺序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2259" y="584333"/>
            <a:ext cx="11348517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圈点勾画，寻找思路标志。在行文中，作者总会用一些能够体现其写作思路的词句，抓住这些标志，可以迅速把握作者的行文思路。重要词语有：顺序词、时间词、指代词、类别词、过渡词及反复出现的同义或近义的词语。重要句子有：领起句、过渡句、呼应句、反复句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抓住线索，理清全文思路。思路是作者思维的轨迹，如能找出贯串全文的线索，就能很快理清文章的思路。散文的线索类型主要有：具体事物线、人物线、中心事件线、思想感情变化线、时间推移或空间变化线、作者的所见所闻线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9153" y="442059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精准答题：分析特点，答出作用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这种题型一般是要求回答结构、构思或材料安排上有什么特点，这种特点带来哪些作用、效果。答题关键就是：分析特点，答出作用。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线索特点及好处。如何找出线索呢？先判定一下它属于哪种散文，如写景散文通常以游踪为线索，状物散文多以某物为线索，写人散文多以人物交往为线索。再找标志，线索在文中都有标志，它在文中反复出现。有时要注意双线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明线与暗线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。使用线索的好处主要有：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组织材料，贯串全文；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结构清晰，情节集中，揭示主题；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使行文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富于变化。</a:t>
            </a:r>
            <a:endParaRPr lang="zh-CN" altLang="zh-CN" sz="1050" kern="100" dirty="0" smtClean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42273" y="155526"/>
            <a:ext cx="11385581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思路特点。主要有先总后分、先抑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、前后对比、先实后虚、逐层深入等。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叙事特点。顺叙，使结构清晰；倒叙，巧设悬念，吸引读者；插叙，使行文活泼，富于变化。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详略繁简。详写什么，略写什么；何处用繁，何处用简。使叙事回旋委曲，错落有致。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段落特点。开头，由虚入笔，逆向起笔；中间，衬托对比，虚实相映；结尾，以景结情，直抒胸臆等。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个别情况下也可考虑一下选材上有无特点，如大量引用诗文。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当然，文本整体结构特点还应从具体出发，不可一概而论。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1197546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/>
              </a:rPr>
              <a:t>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590" y="2030265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奔走的大树</a:t>
            </a:r>
            <a:endParaRPr lang="zh-CN" altLang="zh-CN" sz="1050" b="1" kern="100" dirty="0" smtClean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刘　江</a:t>
            </a:r>
            <a:endParaRPr lang="en-US" altLang="zh-CN" sz="1050" kern="100" dirty="0" smtClean="0">
              <a:latin typeface="宋体" panose="02010600030101010101" pitchFamily="2" charset="-122"/>
              <a:cs typeface="Courier New"/>
            </a:endParaRPr>
          </a:p>
          <a:p>
            <a:pPr indent="720090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小区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外的一块公共绿地，不知道什么时候成了大树的驿站。这驿站来过伟岸的松树，来过繁花似锦的野海棠，还来过秋叶如金蝶翻飞的银杏，但长则一年短则几个月就都走了。不知他们从哪里来，也不知奔向何处去。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2416" y="405458"/>
            <a:ext cx="11385581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我对树的记忆就是从奔走开始的，但那时候奔走的不是树，是我。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indent="720090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时候最怕一个人走路，但偏偏有些路非你一个人走不行，从那时候起，我对树就有了一种无由的依赖和信任。每每提心吊胆地在那山与山、村与村之间奔跑时，只要远远地望见一棵大树，就有一种莫名的安全感，似乎那在风中哗哗摇曳的树们真在呼喊：来，到我身边来。所以当我奔向那一棵棵大树时，好像那树也迎着我奔来。也只有跑到那树下，我才敢歇一口气，擦一把头上的热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0090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那时候的树是不走的。等过上三年五载，我也长高了，胆大了，再走小时候走过的路时，发现那些树还在，就有一种老朋友重逢的感觉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高清图片\9.2\bd12e2ed038c508ba2be7e17c50953e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80" r="1536"/>
          <a:stretch>
            <a:fillRect/>
          </a:stretch>
        </p:blipFill>
        <p:spPr bwMode="auto">
          <a:xfrm>
            <a:off x="8294686" y="-19653"/>
            <a:ext cx="3895727" cy="690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Ⅰ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把脉学情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准确诊断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2416" y="800357"/>
            <a:ext cx="1138558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村最大的一棵槐树得十个孩子才能合抱，树冠能占三亩地。站在远处找我们村，那树就是标志。由于它长在一片坟茔里，所以就连那树下的灌木丛也没人敢动，密密扎扎连成一片，成了鹰鹞狐兔出没的地方。其实我们的村子基本处在槐树的包围之中，无论从哪个方向进村，迎接你的都是一棵大槐树。迎娶新媳妇进村时戏班子吹手摆擂台在槐树下，送过世的老人搭路祭也是在槐树下；远行的人儿告别在槐树下，回家的游子团聚也是在槐树下。所以老人们在讲述村里发生的大事时都离不开那些老槐树。经年累月，村里的老人一辈辈走了，但那槐树还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2416" y="1014640"/>
            <a:ext cx="1138558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它们见证着村子的历史，承载着村子的信息，护佑着一村的男女老幼。秋夜里，躺在谷场上，你能听见风经过每一棵大树的脚步，能听见树与树的对话。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不只是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村口，田间地头也是很有一些树的，或挺拔的白杨，或解馋的山杏，或苍劲的椿树，那树是田野的风韵。劳累时，擦一把汗，望一眼树，心头就会生出一种慰藉和希望。而在外人眼里，那以树为背景的劳作和歇息似乎都平添了几许田园的诗情画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2416" y="427237"/>
            <a:ext cx="1138558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万想不到，有一天攀上走过了千百遍的山峁抬头望去时，路边的槐树不见了。站在那槐树离去的地方再向村口望去时，村口的大树也都不知奔向了何方。没有了大树遮蔽的村庄，就像失去了灵魂的人，散摊在那里，明晃晃地暴露在天地之间，任风吹雨打无遮无拦。沟畔上挂满了废弃的白色地膜，风起时像有一种悲切的呐喊，简直惨不忍睹。据说理由是分田到户了，一分地要有一分地的收入，树影响庄稼的生长。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一家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举斧，家家效仿，能伐的伐，能挖的挖，似乎一切只有变了现装进自己的腰包里才可靠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冤屈的树，带着村庄的信息和留恋远走他乡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2416" y="155768"/>
            <a:ext cx="11385581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日出门，楼下停着一辆车，车上载着一棵大树，开车的是老家的一位相识。他说，那棵树卖了四万。我的心口一震，但又从另一方面幻想，若是各地进城的大树都能站成一道风景，对那些来自同一块土地的务工者来说未尝不是一件好事，想那劳苦之余他们若能指认自己家乡的树木，在它下面歇歇脚、说说话，就是抹抹委屈的眼泪，也可以聊解乡愁。可惜的是人们尽管给那棵来自我们家乡的树又是搭棚又是输液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很是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享受了一番城市的待遇，但它只挨过了一个夏季，在一个夜间消失得无影无踪，不知以何种方式奔向了何方。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，找不到回家的路，树能够给你指引；但真到了路边连一棵树都没有的那一天，不知道人还能不能找到自己的家？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39569" y="1071059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这篇文章是怎样构思的？请简要分析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569" y="1780678"/>
            <a:ext cx="11294265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开头借描述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大树的驿站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扣题，并引出对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不走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的大树的回忆，为下文写大树的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奔走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张本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然后具体描述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冤屈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的大树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远走他乡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的惨状，与上文形成强烈的对比，进一步揭示主题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最后一段归结全文，卒章显志。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79886" y="780439"/>
            <a:ext cx="10941320" cy="46104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二、从具体句段特点出发，答准局部句段作用题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通过定点精读，精准把握所给句段的特点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分析句段作用题是最常见的题型，考生大都能掌握其答法与技巧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详见《步步高大一轮复习讲义》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散文阅读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考点一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，之所以出现乱贴标签、多写滥答的问题，根本原因在于未能认真阅读，把握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句段的特点。办法只有一个：实行定点精读，把握所给句段的三个特点：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69840" y="1095486"/>
            <a:ext cx="11050733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把握内容特点：看它写了什么内容，表达了什么感情，甚至表现怎样的主旨。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把握表达特点：看它表达上有无什么特点，如使用了排比、对偶手法等。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把握位置特点：看它是在文章的开头、中间还是结尾，与上文或下文有着怎样的关联；如是句子，则要看其在段落中的位置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49977" y="780439"/>
            <a:ext cx="11090458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分析句段的作用要立足三个层面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角度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内容层面，主要是概括其内容、情感。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结构层面。开头，引入话题、为下文做铺垫或与下文构成对比；中间，过渡照应；收束，卒章显志，呼应开头；圆合首尾，余味绕梁。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表达层面。运用了什么技巧或句段安排上有何特点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如独立成段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，有怎样的表达效果。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要注意的是内容与结构作用往往结合在一起，很难拆开来分析。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6090" y="743500"/>
            <a:ext cx="1083299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鉴于散文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神聚形散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的特点，要特别注意插入性段落的作用，其总体作用是拓展思路，使行文摇曳多姿。如根据其插入材料的特点，具体作用如下：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传说故事：增强文章的传奇性、风物的神秘性；丰富文章内容；引起读者兴趣；含蓄地引出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观点。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某一事件：引出下文的议论或抒情，在结构上往往具有承上启下的过渡作用，内容上具有深化或启迪作用。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90271" y="780439"/>
            <a:ext cx="1094132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史实：反思历史，以古证今或借古讽今，具有例证的作用。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诗句：增强文章的诗情画意，使文章具有意境美；丰富文章内容；引起读者兴趣；含蓄地引出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观点。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名言：表明观点，具有论证观点、阐明事理的作用，增强文章说服力，丰富文章内容。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5352" y="142826"/>
            <a:ext cx="11192741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一、阅读下面的文字，完成文后题目。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352" y="862906"/>
            <a:ext cx="1119274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静夜品瓷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程应峰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夜静时分，忽地就想到了景德镇，想到了多年前不经意打碎的一只来自景德镇的薄胎青花瓷瓶，想到了曾经读过的一首诗，想到了诗中所写的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一根白发，掉落在洁白的瓷盘上，牵动心中万千愁绪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的情景，这情景，竟然一直存留在我的记忆之中。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都是因为瓷器。瓷器这东西，每一道工序都是一个故事，每一片温润都是一种情怀，每一缕光泽都闪烁着离奇的色彩，它总是古色古香、不着痕迹地将生活的美和好嵌入一个人的生命。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1269554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/>
              </a:rPr>
              <a:t>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秋天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的怀念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林中洋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清晨上班的路上，车子堵在了桥头。桥下，易北河水在刚刚升起的朝阳下缓缓流过，河滩上，天空中，无数的大雁起起落落。过去，我每看见大雁，就会想起千山万水之外的故乡；现在，我会想起已经在天国里的母亲，大雁在天上飞，应该离她更近一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780" y="333450"/>
            <a:ext cx="112728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亲很晚生我，所以，我从来没见过她十分年轻时候的样子，但是中年之后的她，仍旧有着白皙细腻的皮肤，头发烫得一丝不苟。在那些物质并不富裕的岁月里，母亲虽然衣着朴素却从不失讲究，裤子总是熨得笔挺，后来我知道，她从小女孩的年纪就喜欢黑色的衣服，黑色，对她而言是选择，不是将就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的外公是亨得利钟表眼镜行的经理，家境殷实，所以我的母亲从小不必为生计或是家务操心，但是她有一双巧手，她会织各种花色的毛衣。母亲是南方人，虽然在北方长大，却保留了南方人的口味，做菜总是要放一点糖，过年的时候，母亲都会早早买好了糯米、黑芝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9670" y="117426"/>
            <a:ext cx="1127285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猪油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一只小石磨把糯米合着水细细地磨成浆，她做的宁波汤圆，晶莹剔透如珠玉，里面的馅子隐约可见，一口咬下去，香甜软糯，满口留香。这个味道对我来说，就是母亲的味道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我小的时候非常怕黑，厉害的时候即使开着灯睡觉也不踏实，于是我就会跑到父母的房间去，要求睡到他们俩中间，母亲张开手臂，我的脸一枕到她柔软的臂膀上，就会毫无悬念地立刻睡着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lvl="0" indent="72009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很年轻就去国离家，每次在机场离别的时候，母亲都等到她以为我看不见了时才偷偷转身暗自哭泣，我远远地看见她擦眼泪的样子，都会肝肠寸断，其实，我何尝不是这么爱你呢！妈妈！只是我说不出来！现在我说出来了，却是在你永远也听不见的时候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9780" y="1236991"/>
            <a:ext cx="11050733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天，是思念的季节。母亲也是在一个深秋的中午离开了我们，每看到雁群从头顶掠过，我都会想，为什么有些大雁往南飞，有些却向北飞，它们到底从哪里来，要到哪里去？不管怎样，如果你们遇见我的母亲，请给我带个信儿，告诉她我想念她，天堂里如果很冷，请告诉她不要害怕，因为，我会把她放在心里最温暖的角落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有删改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39569" y="693490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文章最后一段在文中起了什么样的作用？请结合全文加以分析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569" y="1417189"/>
            <a:ext cx="11294265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交代秋天的特点，并补充说明母亲去世的具体季节，使对母亲的思念之情表达得更加浓郁、深沉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母亲是南方人，却一直生活在北方，文末写到大雁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有些向北飞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运用移情手法使情感表达得更为强烈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最后一句，通过想象，写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天堂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里如果很冷，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我会把她放在心里最温暖的角落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，是作者对母亲的无限情思进一步升华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照应标题和开头，使全文首尾呼应，结构更加完整。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26494" y="942632"/>
            <a:ext cx="1094132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/>
              </a:rPr>
              <a:t>阅读下面的文字，完成文后题目。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香格里拉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夏　磊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会儿正是九月，我踏上了云南这片神奇的土地，告别了所有的繁杂事务，告别了浩瀚的滇池，在大观楼感慨一番之后，就一直往西。我期待着这次旅行，期待着让心灵和脚步一起一点一点走向心中那个圣洁的地方，期待着在那个地方找回已经丢失的一些纯净的东西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67881" y="693490"/>
            <a:ext cx="11050733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上没有一种花是这样命名的，当你心里感到幸福、喜悦的时候，你看到身边有一朵无名的小花，那么这花就可以叫作格桑花。因此，当我离开丽江几小时停下车向着香格里拉腹地慢慢走着的时候，我感到心里是那么的温暖，我真的没想到这里除了已经凋谢的杜鹃，竟然还有那么多幸福的格桑花在幸福地开着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我相信眼前这个开阔的山谷就是真正意义上的香格里拉，这里就是传说中的和我想象中的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心中的日月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。我无须像很多人一样总去探究到底哪里是香格里拉，因为香格里拉是遥远地驻扎在心里的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514067"/>
            <a:ext cx="112728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我平素的喜好，我更愿意在有人文景观的地方流连，更希望在与前人的对话里寻找历史的华彩和远去的云烟，比如刚刚离开的昆明的大观楼。可不知为什么香格里拉却一直牵动着我的思绪，那一方山水那一片天空有一种说不清的亲切，让我一想到这个名字就感到几许温暖，而且我觉得香格里拉和大观楼之间一定有着某种可以联想的东西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或许，正是和我今天一样，当年英国作家詹姆斯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希尔顿也走在这样的草原上，他在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年代写的《消失的地平线》里这样告诉我们：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香格里拉是那样的可爱，那深深蕴含于秀丽高雅的芯蕊之中的神秘让人怦然心动。那清凉的空气静谧得似乎停止了流动。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书中说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大约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38978" y="737187"/>
            <a:ext cx="1127285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七十年前，几个英国人因为避难而迫降在一个叫蓝月山谷的地方，这里四面雪山环绕，只有冰川、峡谷、森林、草甸、湖泊、寺庙、金矿和纯净的空气。这里没有贫穷和疾病，没有仇恨与死亡，只有开满山野的鲜花和健壮的牛羊。这里的人们都很长寿，人们自由自在地静静地享受阳光和雪山以及自然界的一切。在这里，时间是没有意义的，蓝天下到处挂满了经幡，喇嘛庙永远都香火缭绕，庇护着这一方生灵。后来他们就留在了这里，香格里拉就成了西方人心里的世外桃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4784" y="1236991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只想一直往前走，仿佛有一种神秘的力量在牵引着，或者说更像一种召唤，也许这正是一种皈依的状态，正是那种说不清的亲切的来由。人的心灵有时强大得能容得下所有的俗事纷扰甚至苦难，可当面对这陌生的纯净的时候，却渺小得只能选择服从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39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节选自《散文》，有删改，题目为编者加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3188" y="189434"/>
            <a:ext cx="11324037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有两次抵达景德镇的经历，一次是在梦里，一次是在梦外，这两次都披着夜色，悄悄的，静静的，没有喧闹和喧哗，我却分明听见质地优雅的瓷器的声音天籁般传来。这声音，沾染着浓重的人文气息，漫溢华宇，贯穿古今，美轮美奂，直入心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像大都市总是陷落在繁华里一样，无论是白天还是黑夜，景德镇总是陷在瓷器里。这里的花盆是瓷的，灯杆是瓷的，景观是瓷的，图案装饰也是瓷片镶嵌而成。比比皆是的商铺，摆放着五花八门的瓷器，旅馆、饭店、广场、游乐园，哪里都泛现着瓷器的光泽。那些看起来无处不在的，大大小小、形形色色的瓷器，总是旗帜鲜明地撞入眼帘，令人心怡而感叹。就像有人说的，景德镇的瓷，比汉语里的词还要多得多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728475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简析第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段在文中的作用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1423489"/>
            <a:ext cx="11294265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丰富内容，加入上个世纪英国人在这里的遭遇，不局限于作者个人际遇，使文章更具时空纵深感，且富于传奇色彩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插入史料，避免平铺直叙，使文章变得曲折有致，更具艺术感染力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深化主题，说明香格里拉不仅是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的梦想，也是人类普遍的追求。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25312" y="524645"/>
            <a:ext cx="11211918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灯影笼罩下的瓷都，是值得慢慢品味的。无须外在的叩击，这满街满巷遍布的瓷，就可以层层叠叠地在心中回响起来，回响起千年的美丽和沧桑。如此美妙的去处，如此美妙的音韵，是值得在静夜中、在灯影月色里、在行云流水处细细品味的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走过一家乐器店，我看见了各种瓷乐器：瓷排箫、陶埙、瓷琴、瓷二胡、瓷唢呐、蓝斑腰鼓等等，令人目不暇接。我不知道它们究竟能散发出怎样不同凡响的音韵，但在我的想象中，它们一定有着或厚重，或悠远，或美丽多姿，或情意绵绵的音韵，这音韵，有着不可抵御的诱惑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1373" y="452637"/>
            <a:ext cx="11374157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回转，静坐宾馆大堂，入目的博物架上，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荷花碗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旋纹樽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荷叶口瓶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声光电的策动下呈现出古朴、娴雅、沉静、大气之神韵，那优美的形态、别致的釉色、含蓄的花纹生动而传神，教人观之再三，不舍移步离去。是啊，最美的瓷器如淑女，最精致的瓷器如少女，就算在幽幽暗暗里，明明灭灭中，也能感受其晶莹剔透的质地，滑润如玉的釉面，以及迷离状态下所具有的神秘温润的气息。这聚集着东方女性纯洁、温柔、细腻、内敛品性的瓷器啊，究竟蕴涵着多少不为人知的生命美丽？透过眼前的瓷器，所能体验的，除了窑变的神奇，还有空明无尘的人间趣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17522" y="1299190"/>
            <a:ext cx="11039646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无论读瓷还是听瓷，都需要慢慢慢慢地品。用心品了，就能品出它的源远，品出人类卓越的智慧，品出属于它的春花秋月，品出它所承载的历史蕴含。</a:t>
            </a:r>
            <a:r>
              <a:rPr lang="zh-CN" altLang="zh-CN" sz="2800" u="he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用心品瓷，可以让人沉入或清新或愉悦或凝重的人生境界里，继而在思想的枝丫上，长出簇新的可以自由飞翔的芽叶来。</a:t>
            </a:r>
            <a:endParaRPr lang="zh-CN" altLang="zh-CN" sz="1050" u="heavy" kern="100" dirty="0">
              <a:latin typeface="宋体" panose="02010600030101010101" pitchFamily="2" charset="-122"/>
              <a:cs typeface="Courier New"/>
            </a:endParaRPr>
          </a:p>
          <a:p>
            <a:pPr indent="72009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选自《文学与人生》，有删改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38949" y="-26590"/>
            <a:ext cx="1138558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下列对文本相关内容和艺术特色的赏析，不正确的一项是</a:t>
            </a:r>
            <a:endParaRPr lang="zh-CN" altLang="zh-CN" sz="1050" b="1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夜静时分想到的一只薄胎青花瓷瓶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及因此而想到的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根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白发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，掉落在洁白的瓷盘上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的诗句开头，既呼应题目，又增添了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文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化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气息。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文中多处运用比喻，如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就像大都市总是陷落在繁华里一样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美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瓷器如淑女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，起到了化抽象为具体的作用。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文章开头从夜静时分想到瓷器写起，然后展开梦里梦外听瓷与读瓷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经历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，随之触发人生的思考，构思巧妙，感情真挚。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文章总体上运用了象征手法，字面上写品瓷，实际上是借品瓷写人生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强调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人们要像品读瓷器一样品读人生独特的滋味。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0550" y="231157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8949" y="5734050"/>
            <a:ext cx="9161482" cy="623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就像大都市总是陷落在繁华里一样</a:t>
            </a:r>
            <a:r>
              <a:rPr lang="en-US" altLang="zh-CN" sz="2800" kern="100" dirty="0">
                <a:solidFill>
                  <a:srgbClr val="00206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不是比喻。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9367</Words>
  <Application>WPS 演示</Application>
  <PresentationFormat>自定义</PresentationFormat>
  <Paragraphs>299</Paragraphs>
  <Slides>50</Slides>
  <Notes>24</Notes>
  <HiddenSlides>1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Times New Roman</vt:lpstr>
      <vt:lpstr>Times New Roman</vt:lpstr>
      <vt:lpstr>黑体</vt:lpstr>
      <vt:lpstr>华文细黑</vt:lpstr>
      <vt:lpstr>Courier New</vt:lpstr>
      <vt:lpstr>华文细黑</vt:lpstr>
      <vt:lpstr>Broadway</vt:lpstr>
      <vt:lpstr>楷体</vt:lpstr>
      <vt:lpstr>经典繁仿黑</vt:lpstr>
      <vt:lpstr>Calibri</vt:lpstr>
      <vt:lpstr>Arial Unicode MS</vt:lpstr>
      <vt:lpstr>MingLiU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葡萄鱼蕃茄 </cp:lastModifiedBy>
  <cp:revision>语文备课大师【全免费】</cp:revision>
  <dcterms:created xsi:type="dcterms:W3CDTF">2017-12-13T09:12:28Z</dcterms:created>
  <dcterms:modified xsi:type="dcterms:W3CDTF">2017-12-13T09:12:35Z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