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26" r:id="rId3"/>
    <p:sldId id="320" r:id="rId4"/>
    <p:sldId id="330" r:id="rId5"/>
    <p:sldId id="329" r:id="rId6"/>
    <p:sldId id="345" r:id="rId7"/>
    <p:sldId id="331" r:id="rId8"/>
    <p:sldId id="327" r:id="rId9"/>
    <p:sldId id="332" r:id="rId10"/>
    <p:sldId id="333" r:id="rId11"/>
    <p:sldId id="323" r:id="rId12"/>
    <p:sldId id="334" r:id="rId13"/>
    <p:sldId id="336" r:id="rId14"/>
    <p:sldId id="342" r:id="rId15"/>
    <p:sldId id="344" r:id="rId16"/>
    <p:sldId id="343" r:id="rId17"/>
    <p:sldId id="338" r:id="rId18"/>
    <p:sldId id="337" r:id="rId19"/>
    <p:sldId id="319" r:id="rId20"/>
    <p:sldId id="30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media" Target="file:///E:\&#19979;&#20876;&#35838;&#20214;\&#12298;&#23436;&#20840;&#35299;&#35835;&#25945;&#24072;&#29992;&#20070;&#12299;&#20154;&#25945;&#29256;&#19971;&#24180;&#32423;&#19979;&#35838;&#20214;\&#31532;4&#21333;&#20803;\&#31532;16&#35838;\&#12298;&#29233;&#33714;&#35828;&#12299;&#26391;&#35835;mp3.mp3" TargetMode="External"/><Relationship Id="rId4" Type="http://schemas.openxmlformats.org/officeDocument/2006/relationships/audio" Target="file:///E:\&#19979;&#20876;&#35838;&#20214;\&#12298;&#23436;&#20840;&#35299;&#35835;&#25945;&#24072;&#29992;&#20070;&#12299;&#20154;&#25945;&#29256;&#19971;&#24180;&#32423;&#19979;&#35838;&#20214;\&#31532;4&#21333;&#20803;\&#31532;16&#35838;\&#12298;&#29233;&#33714;&#35828;&#12299;&#26391;&#35835;mp3.mp3" TargetMode="Externa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73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11560" y="1556792"/>
            <a:ext cx="7740352" cy="40050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79912" y="8367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短文两篇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6561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467544" y="1844824"/>
            <a:ext cx="8064896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1340768"/>
            <a:ext cx="7164288" cy="38032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理解莲花的高洁品格。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作者是从哪些方面描写莲花的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又赋予莲花哪些品格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生长环境、体态香气、风度气质。赋予莲花高洁质朴、正直芳香的品格。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这些描写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句句写莲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而又句句喻人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不但写出了莲花美丽的外表、芬芳的气质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而且对它那高洁的品德、美好的情操、正派的风度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做了惟妙惟肖、尽善尽美的描绘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充分表达了作者对莲花的赞美之情。这也正是作者爱莲的原因。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218" name="Picture 2" descr="C:\Users\Administrator\Desktop\u=3668613545,410905126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224" y="4725144"/>
            <a:ext cx="2074937" cy="108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7" name="Picture 3" descr="C:\Users\Administrator\课件图12\2.36548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08720"/>
            <a:ext cx="8784976" cy="5256584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99592" y="1052736"/>
            <a:ext cx="770485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理解运用“菊”和“牡丹”来正衬和反衬的作用。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过渡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作者主要描写和赞美莲花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开头却为什么写了菊花和牡丹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这有什么作用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这是一种衬托的写法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用“菊”和“牡丹”来衬托莲花。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分析“菊”的衬托作用。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陶渊明是个什么样的人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我们学过他的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桃花源记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了解了他是一位“不汲汲于富贵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不戚戚于贫贱”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不愿意与统治阶级同流合污的品德高尚的人。 明确作者写陶渊明独爱菊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正是赞颂他不苟同于世俗的高洁品质。用菊花来衬托莲花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也是用陶渊明来衬托他自己。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分析“牡丹”的反衬作用。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能洁身自好的封建士大夫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从晋朝以来极少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自李唐来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世人甚爱牡丹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因为牡丹色彩艳丽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妩媚动人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象征富贵。也就是说世人都追求富贵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作者愿不愿意像世人那样贪慕富贵呢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文中有一个字能体现作者的这种感情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。小结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作者写世人甚爱牡丹是从反面衬托莲的高洁品质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从而表明自己洁身自好的生活态度。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Users\Administrator\课件图12\QQ截图2016073110330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196752"/>
            <a:ext cx="8136904" cy="4752528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043608" y="1735942"/>
            <a:ext cx="432048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理解作者如何以物喻人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抒情言志。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过渡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以上是写莲也就是托物部分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但是托物言志的文章描写事物并非根本目的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而是要通过对所托之物的描写来歌颂人。同样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爱莲说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一文作者写莲不是根本目的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而是要借莲颂人。请同学们看第二段。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475656" y="2636912"/>
            <a:ext cx="1224136" cy="432048"/>
          </a:xfrm>
          <a:prstGeom prst="wedgeRoundRectCallout">
            <a:avLst>
              <a:gd name="adj1" fmla="val 13642"/>
              <a:gd name="adj2" fmla="val -5966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任意多边形 11"/>
          <p:cNvSpPr/>
          <p:nvPr/>
        </p:nvSpPr>
        <p:spPr>
          <a:xfrm>
            <a:off x="1259632" y="2996952"/>
            <a:ext cx="6258757" cy="346229"/>
          </a:xfrm>
          <a:custGeom>
            <a:avLst/>
            <a:gdLst>
              <a:gd name="connsiteX0" fmla="*/ 0 w 6258757"/>
              <a:gd name="connsiteY0" fmla="*/ 0 h 346229"/>
              <a:gd name="connsiteX1" fmla="*/ 1544714 w 6258757"/>
              <a:gd name="connsiteY1" fmla="*/ 239697 h 346229"/>
              <a:gd name="connsiteX2" fmla="*/ 3693111 w 6258757"/>
              <a:gd name="connsiteY2" fmla="*/ 88777 h 346229"/>
              <a:gd name="connsiteX3" fmla="*/ 6258757 w 6258757"/>
              <a:gd name="connsiteY3" fmla="*/ 346229 h 3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8757" h="346229">
                <a:moveTo>
                  <a:pt x="0" y="0"/>
                </a:moveTo>
                <a:cubicBezTo>
                  <a:pt x="464598" y="112450"/>
                  <a:pt x="929196" y="224901"/>
                  <a:pt x="1544714" y="239697"/>
                </a:cubicBezTo>
                <a:cubicBezTo>
                  <a:pt x="2160232" y="254493"/>
                  <a:pt x="2907437" y="71022"/>
                  <a:pt x="3693111" y="88777"/>
                </a:cubicBezTo>
                <a:cubicBezTo>
                  <a:pt x="4478785" y="106532"/>
                  <a:pt x="6258757" y="346229"/>
                  <a:pt x="6258757" y="346229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259632" y="1412776"/>
            <a:ext cx="59766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就表达方式来说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第一段侧重于记叙、描写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那么第二段呢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文中哪一个字能集中体现出来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“谓”。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文中有哪一个字做了提示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“噫”。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任意多边形 13"/>
          <p:cNvSpPr/>
          <p:nvPr/>
        </p:nvSpPr>
        <p:spPr>
          <a:xfrm>
            <a:off x="1473693" y="4039340"/>
            <a:ext cx="5770486" cy="603681"/>
          </a:xfrm>
          <a:custGeom>
            <a:avLst/>
            <a:gdLst>
              <a:gd name="connsiteX0" fmla="*/ 0 w 5770486"/>
              <a:gd name="connsiteY0" fmla="*/ 0 h 603681"/>
              <a:gd name="connsiteX1" fmla="*/ 1162975 w 5770486"/>
              <a:gd name="connsiteY1" fmla="*/ 292963 h 603681"/>
              <a:gd name="connsiteX2" fmla="*/ 3142695 w 5770486"/>
              <a:gd name="connsiteY2" fmla="*/ 221942 h 603681"/>
              <a:gd name="connsiteX3" fmla="*/ 5770486 w 5770486"/>
              <a:gd name="connsiteY3" fmla="*/ 603681 h 603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0486" h="603681">
                <a:moveTo>
                  <a:pt x="0" y="0"/>
                </a:moveTo>
                <a:cubicBezTo>
                  <a:pt x="319596" y="127986"/>
                  <a:pt x="639193" y="255973"/>
                  <a:pt x="1162975" y="292963"/>
                </a:cubicBezTo>
                <a:cubicBezTo>
                  <a:pt x="1686757" y="329953"/>
                  <a:pt x="2374777" y="170156"/>
                  <a:pt x="3142695" y="221942"/>
                </a:cubicBezTo>
                <a:cubicBezTo>
                  <a:pt x="3910613" y="273728"/>
                  <a:pt x="4840549" y="438704"/>
                  <a:pt x="5770486" y="603681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1475656" y="3645024"/>
            <a:ext cx="1296144" cy="504056"/>
          </a:xfrm>
          <a:prstGeom prst="wedgeRoundRectCallout">
            <a:avLst>
              <a:gd name="adj1" fmla="val 61"/>
              <a:gd name="adj2" fmla="val -5893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标注 15"/>
          <p:cNvSpPr/>
          <p:nvPr/>
        </p:nvSpPr>
        <p:spPr>
          <a:xfrm>
            <a:off x="1619672" y="4797152"/>
            <a:ext cx="1296144" cy="504056"/>
          </a:xfrm>
          <a:prstGeom prst="wedgeRoundRectCallout">
            <a:avLst>
              <a:gd name="adj1" fmla="val 61"/>
              <a:gd name="adj2" fmla="val -5893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6" name="Picture 2" descr="C:\Users\Administrator\Desktop\u=4294608862,247568439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068960"/>
            <a:ext cx="2924175" cy="209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71600" y="821904"/>
            <a:ext cx="756084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作者以物喻人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抒情言志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把菊花比作什么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花之隐逸者也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作者对陶渊明的这种隐逸的生活态度是不是完全赞赏呢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作者赞赏的只是陶渊明这种不苟同于世俗的人格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而对于他的隐逸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作者更多的则流露出什么情感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惋惜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牡丹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作者把它比作什么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花之富贵者也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对于世人都贪慕富贵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作者流露出的又是什么情感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鄙视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而莲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作者则把它比作君子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流露出的是对莲的什么情感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3568" y="908720"/>
            <a:ext cx="7992888" cy="51125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770" name="Picture 2" descr="C:\Users\Administrator\课件图12\古代人物\u=1818038906,3397092362&amp;fm=23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2348880"/>
            <a:ext cx="1656184" cy="4068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课件图12\QQ截图2016091116471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268760"/>
            <a:ext cx="8064895" cy="4608512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475656" y="1700808"/>
            <a:ext cx="633670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同学们注意体会作者对这三种花的不同看法和不同情感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有感情地齐读第二段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读的时候注意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文中有一个叹词“噫”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朗读时声音应该延长。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最后三句运用了三种不同的句式来表达作者内心复杂的情感。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“菊之爱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陶后鲜有闻”是什么句式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陈述句。在朗读时应读平调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这一句重音应放在“鲜”字上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应读出“惋惜”的语气。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“莲之爱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同予者何人”是什么句式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疑问句。朗读时应读升调。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“牡丹之爱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宜乎众矣”应该怎么读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朗读时应读降调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要读出“鄙视”的语气。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3795" name="Picture 3" descr="C:\Users\Administrator\课件图12\古代人物\QQ截图20160912053324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653383"/>
            <a:ext cx="1865784" cy="3204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背一背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467544" y="1556792"/>
            <a:ext cx="7848872" cy="3312368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1631820"/>
            <a:ext cx="7092280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指导学生按照板书脉络快速背诵。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结合前面对每一句的翻译和“说”过程的梳理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用前后关联法指导学生背诵。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小组之间展开背诵对抗比赛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看哪个小组背诵得既快又准确。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2" name="Picture 2" descr="C:\Users\Administrator\课件图12\古代人物\u=126476911,4173208112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2636912"/>
            <a:ext cx="1584176" cy="306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延一延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8" name="Picture 2" descr="C:\Users\Administrator\课件图12\古代人物\u=571906179,2677162586&amp;fm=15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077319"/>
            <a:ext cx="2707222" cy="3780681"/>
          </a:xfrm>
          <a:prstGeom prst="rect">
            <a:avLst/>
          </a:prstGeom>
          <a:noFill/>
        </p:spPr>
      </p:pic>
      <p:sp>
        <p:nvSpPr>
          <p:cNvPr id="13" name="云形标注 12"/>
          <p:cNvSpPr/>
          <p:nvPr/>
        </p:nvSpPr>
        <p:spPr>
          <a:xfrm>
            <a:off x="5364088" y="692696"/>
            <a:ext cx="3096344" cy="1728192"/>
          </a:xfrm>
          <a:prstGeom prst="cloudCallout">
            <a:avLst>
              <a:gd name="adj1" fmla="val -23127"/>
              <a:gd name="adj2" fmla="val 8818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699" name="Picture 3" descr="C:\Users\Administrator\课件图12\u=1137061793,212212109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836712"/>
            <a:ext cx="2095500" cy="129614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196752"/>
            <a:ext cx="468052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仿照作者用莲花来寄托自己感情的托物言志的方法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用“我特喜欢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的句式说一段话。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在改革开放的今天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社会上出现了一些不正之风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比如说“孩子之间的攀比风”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我们作为中学生该怎么对待这些问题呢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07704" y="1772816"/>
            <a:ext cx="428396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在某市选市花的活动中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居于民意调查前三名的是兰花、梅花、桂花。如果让你选择其中一种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你赞成哪种花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并谈谈理由。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(100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字左右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AppData\Roaming\Tencent\Users\1037696216\QQ\WinTemp\RichOle\IF[)`V7(FS)_K]~YIA}`[M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1628800"/>
            <a:ext cx="5512166" cy="3744416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600400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700808"/>
            <a:ext cx="53285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莲花又称荷花、芙蓉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古往今来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不知有多少人描绘过它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赞美过它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并把它当作高洁脱俗品格的象征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借以表达自己的志向。宋代周敦颐写的《爱莲说》就是一篇脍炙人口、经世不衰的赞莲佳作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今天我们就来共同学习这篇文章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09" name="Picture 1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2" y="1988840"/>
            <a:ext cx="2304256" cy="288032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了解文体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24744"/>
            <a:ext cx="8640960" cy="5544616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79712" y="1688429"/>
            <a:ext cx="612068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文章的题目是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爱莲说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爱”表现了作者的感情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莲”是这篇文章写作的主体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说”在这里指什么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“说”是一种文体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可以说明事物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也可以发表议论或记叙事物。“说”这种文体可以灵活地运用说明、记叙和议论的表达方式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偏重于议论。题目的意思可以理解为“谈谈爱莲花的道理”或“说说喜爱莲花的道理”。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971600" y="1700808"/>
            <a:ext cx="7215238" cy="34098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59632" y="1783849"/>
            <a:ext cx="446449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本文作者周敦颐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道州营道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今湖南道县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字茂叔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哲学家。因他世居道县濂溪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后居庐山莲花峰前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峰下有溪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也命名为濂溪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人们就称他为“濂溪先生”。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2" name="Picture 2" descr="C:\Users\Administrator\Desktop\u=697061003,192189689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144" y="1988840"/>
            <a:ext cx="1944216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课件图12\花边21\QQ截图2016021208052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1556792"/>
            <a:ext cx="5177358" cy="3816424"/>
          </a:xfrm>
          <a:prstGeom prst="rect">
            <a:avLst/>
          </a:prstGeom>
          <a:noFill/>
        </p:spPr>
      </p:pic>
      <p:pic>
        <p:nvPicPr>
          <p:cNvPr id="1027" name="Picture 3" descr="C:\Users\Administrator\课件图12\花边21\QQ截图201603041534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72200" y="2852936"/>
            <a:ext cx="1872208" cy="2220838"/>
          </a:xfrm>
          <a:prstGeom prst="rect">
            <a:avLst/>
          </a:prstGeom>
          <a:noFill/>
        </p:spPr>
      </p:pic>
      <p:pic>
        <p:nvPicPr>
          <p:cNvPr id="1028" name="Picture 4" descr="C:\Users\Administrator\Desktop\u=1947423536,937974656&amp;fm=2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76872"/>
            <a:ext cx="2664296" cy="20955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23928" y="980728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爱莲说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《爱莲说》朗读mp3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804248" y="980728"/>
            <a:ext cx="576064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93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600453" y="1336167"/>
            <a:ext cx="7848001" cy="3901864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4156">
            <a:off x="4854500" y="831179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 12"/>
          <p:cNvSpPr/>
          <p:nvPr/>
        </p:nvSpPr>
        <p:spPr>
          <a:xfrm>
            <a:off x="2771800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04048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87624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771800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15616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 rot="21303158">
            <a:off x="912180" y="1667834"/>
            <a:ext cx="6509382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注意生字字音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淤泥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清涟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亵玩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鲜有闻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rot="21358010">
            <a:off x="1385612" y="2206001"/>
            <a:ext cx="62369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yū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zhuó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yī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xiè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788024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259632" y="41490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14" name="Picture 2" descr="C:\Users\Administrator\Desktop\u=644459852,383450559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573016"/>
            <a:ext cx="3143250" cy="18794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71600" y="1412776"/>
            <a:ext cx="6624736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文言文翻译指导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落实重要实词。落实重要实词是文言句子翻译的重点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对句中出现的重要实词需结合具体语境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灵活理解。应特别注意以下几种情况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一是古字通假现象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二是古今异义现象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三是一词多义现象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四是词类活用现象。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把握句式特点。主要考查内容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对陈述句、疑问句、祈使句、感叹句等不同句型的理解翻译能力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对文言文判断句式、倒装句式、省略句式、被动句式的理解翻译能力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对语段中重要的议论句、抒情句、描写句的理解翻译能力。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领会语句大意。①根据上下文衔接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理解语句大意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根据人物在特定情境下的体验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理解语句大意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根据事件的发展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理解语句大意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;④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结合现代用语习惯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理解语句大意。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71600" y="980728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160883" y="186169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994299" y="3187083"/>
            <a:ext cx="6480699" cy="781235"/>
          </a:xfrm>
          <a:custGeom>
            <a:avLst/>
            <a:gdLst>
              <a:gd name="connsiteX0" fmla="*/ 0 w 6480699"/>
              <a:gd name="connsiteY0" fmla="*/ 0 h 781235"/>
              <a:gd name="connsiteX1" fmla="*/ 1589103 w 6480699"/>
              <a:gd name="connsiteY1" fmla="*/ 372863 h 781235"/>
              <a:gd name="connsiteX2" fmla="*/ 3701988 w 6480699"/>
              <a:gd name="connsiteY2" fmla="*/ 168676 h 781235"/>
              <a:gd name="connsiteX3" fmla="*/ 6480699 w 6480699"/>
              <a:gd name="connsiteY3" fmla="*/ 781235 h 78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0699" h="781235">
                <a:moveTo>
                  <a:pt x="0" y="0"/>
                </a:moveTo>
                <a:cubicBezTo>
                  <a:pt x="486052" y="172375"/>
                  <a:pt x="972105" y="344750"/>
                  <a:pt x="1589103" y="372863"/>
                </a:cubicBezTo>
                <a:cubicBezTo>
                  <a:pt x="2206101" y="400976"/>
                  <a:pt x="2886722" y="100614"/>
                  <a:pt x="3701988" y="168676"/>
                </a:cubicBezTo>
                <a:cubicBezTo>
                  <a:pt x="4517254" y="236738"/>
                  <a:pt x="6480699" y="781235"/>
                  <a:pt x="6480699" y="78123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403648" y="4221088"/>
            <a:ext cx="5688632" cy="1008112"/>
          </a:xfrm>
          <a:prstGeom prst="wedgeRoundRectCallout">
            <a:avLst>
              <a:gd name="adj1" fmla="val -2463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标注 13"/>
          <p:cNvSpPr/>
          <p:nvPr/>
        </p:nvSpPr>
        <p:spPr>
          <a:xfrm>
            <a:off x="1403648" y="2060848"/>
            <a:ext cx="5832648" cy="1080120"/>
          </a:xfrm>
          <a:prstGeom prst="wedgeRoundRectCallout">
            <a:avLst>
              <a:gd name="adj1" fmla="val -6216"/>
              <a:gd name="adj2" fmla="val -5599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03648" y="1340768"/>
            <a:ext cx="590364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予独爱莲之出淤泥而不染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濯清涟而不妖。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我只爱莲花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在污泥里生出却不被沾染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在清水里洗涤过却不显得妖艳。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可远观而不可亵玩焉。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可以从远处观赏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却不能贴近去玩弄啊。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6" name="Picture 2" descr="C:\Users\Administrator\Desktop\u=2564792337,126104692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25144"/>
            <a:ext cx="2533650" cy="1440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844451" y="1717676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691680" y="2852936"/>
            <a:ext cx="4258326" cy="678898"/>
          </a:xfrm>
          <a:custGeom>
            <a:avLst/>
            <a:gdLst>
              <a:gd name="connsiteX0" fmla="*/ 0 w 6010183"/>
              <a:gd name="connsiteY0" fmla="*/ 0 h 1225119"/>
              <a:gd name="connsiteX1" fmla="*/ 1633491 w 6010183"/>
              <a:gd name="connsiteY1" fmla="*/ 701336 h 1225119"/>
              <a:gd name="connsiteX2" fmla="*/ 3666478 w 6010183"/>
              <a:gd name="connsiteY2" fmla="*/ 523783 h 1225119"/>
              <a:gd name="connsiteX3" fmla="*/ 6010183 w 6010183"/>
              <a:gd name="connsiteY3" fmla="*/ 1225119 h 12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0183" h="1225119">
                <a:moveTo>
                  <a:pt x="0" y="0"/>
                </a:moveTo>
                <a:cubicBezTo>
                  <a:pt x="511205" y="307019"/>
                  <a:pt x="1022411" y="614039"/>
                  <a:pt x="1633491" y="701336"/>
                </a:cubicBezTo>
                <a:cubicBezTo>
                  <a:pt x="2244571" y="788633"/>
                  <a:pt x="2937029" y="436486"/>
                  <a:pt x="3666478" y="523783"/>
                </a:cubicBezTo>
                <a:cubicBezTo>
                  <a:pt x="4395927" y="611080"/>
                  <a:pt x="6010183" y="1225119"/>
                  <a:pt x="6010183" y="1225119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2195736" y="2276872"/>
            <a:ext cx="3600400" cy="648072"/>
          </a:xfrm>
          <a:prstGeom prst="wedgeRoundRectCallout">
            <a:avLst>
              <a:gd name="adj1" fmla="val -7734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835696" y="4005064"/>
            <a:ext cx="2592288" cy="576064"/>
          </a:xfrm>
          <a:prstGeom prst="wedgeRoundRectCallout">
            <a:avLst>
              <a:gd name="adj1" fmla="val 8980"/>
              <a:gd name="adj2" fmla="val -5854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547664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予谓菊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花之隐逸者也。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我认为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菊是花中的隐士。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花之君子者也。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是花中的君子。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2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924944"/>
            <a:ext cx="3143250" cy="209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2596</Words>
  <Application>Kingsoft Office WPP</Application>
  <PresentationFormat>全屏显示(4:3)</PresentationFormat>
  <Paragraphs>132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114</cp:revision>
  <dcterms:created xsi:type="dcterms:W3CDTF">2015-11-21T07:20:00Z</dcterms:created>
  <dcterms:modified xsi:type="dcterms:W3CDTF">2017-02-07T02:43:55Z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