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71" r:id="rId3"/>
    <p:sldId id="264" r:id="rId4"/>
    <p:sldId id="263" r:id="rId5"/>
    <p:sldId id="257" r:id="rId6"/>
    <p:sldId id="272" r:id="rId7"/>
    <p:sldId id="294" r:id="rId8"/>
    <p:sldId id="273" r:id="rId9"/>
    <p:sldId id="258" r:id="rId10"/>
    <p:sldId id="279" r:id="rId11"/>
    <p:sldId id="288" r:id="rId12"/>
    <p:sldId id="295" r:id="rId13"/>
    <p:sldId id="281" r:id="rId14"/>
    <p:sldId id="290" r:id="rId15"/>
    <p:sldId id="291" r:id="rId16"/>
    <p:sldId id="292" r:id="rId17"/>
    <p:sldId id="269" r:id="rId18"/>
    <p:sldId id="259" r:id="rId19"/>
    <p:sldId id="260" r:id="rId20"/>
    <p:sldId id="261" r:id="rId21"/>
    <p:sldId id="266" r:id="rId22"/>
    <p:sldId id="267" r:id="rId23"/>
    <p:sldId id="296" r:id="rId24"/>
    <p:sldId id="293" r:id="rId25"/>
    <p:sldId id="262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14" autoAdjust="0"/>
  </p:normalViewPr>
  <p:slideViewPr>
    <p:cSldViewPr>
      <p:cViewPr varScale="1">
        <p:scale>
          <a:sx n="87" d="100"/>
          <a:sy n="87" d="100"/>
        </p:scale>
        <p:origin x="-85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A5C362B-4AAA-49DF-B262-CF4CA3193252}" type="datetimeFigureOut">
              <a:rPr lang="zh-CN" altLang="en-US"/>
              <a:pPr>
                <a:defRPr/>
              </a:pPr>
              <a:t>2017/3/26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0E94BA7-9E9C-4FD4-8803-FABA331661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CFFD0F-7693-45AC-9D41-32948E2E703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867A628-5DC4-47EF-8271-4AE4D0733709}" type="datetimeFigureOut">
              <a:rPr lang="zh-CN" altLang="en-US"/>
              <a:pPr>
                <a:defRPr/>
              </a:pPr>
              <a:t>2017/3/26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7E437BA-B0AF-463A-96DB-621A44C95A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6551455-F92E-40BD-A613-96826431A335}" type="datetimeFigureOut">
              <a:rPr lang="zh-CN" altLang="en-US"/>
              <a:pPr>
                <a:defRPr/>
              </a:pPr>
              <a:t>2017/3/26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F831001-01FC-42B3-B35F-2FE56D52F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12D7A70-F08B-4A7C-8BED-9E51D6540BBA}" type="datetimeFigureOut">
              <a:rPr lang="zh-CN" altLang="en-US"/>
              <a:pPr>
                <a:defRPr/>
              </a:pPr>
              <a:t>2017/3/26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2B99D6B-25B7-422E-A03C-7F339F0E82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7FDE5B5-398A-4A4A-B3D7-B2F741B0C2A2}" type="datetimeFigureOut">
              <a:rPr lang="zh-CN" altLang="en-US"/>
              <a:pPr>
                <a:defRPr/>
              </a:pPr>
              <a:t>2017/3/26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08201AC-55DA-4314-B8F0-1326D1E157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C2513C-9066-47C8-9CF5-53E9F4724B13}" type="datetimeFigureOut">
              <a:rPr lang="zh-CN" altLang="en-US"/>
              <a:pPr>
                <a:defRPr/>
              </a:pPr>
              <a:t>2017/3/26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554B00C-F2B5-4492-8A09-C9D7F84B2B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81730A3-D690-40DB-90EB-AB927819B7C0}" type="datetimeFigureOut">
              <a:rPr lang="zh-CN" altLang="en-US"/>
              <a:pPr>
                <a:defRPr/>
              </a:pPr>
              <a:t>2017/3/26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7AC97E-8490-4173-9DF6-AD55E65061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54184FC-4C45-4B86-B3E7-C789B2E94B57}" type="datetimeFigureOut">
              <a:rPr lang="zh-CN" altLang="en-US"/>
              <a:pPr>
                <a:defRPr/>
              </a:pPr>
              <a:t>2017/3/26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FBABE9C-392F-479D-890D-2DC5AD4C4F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D63894C-1926-4EE1-81FE-F5E8171B4D14}" type="datetimeFigureOut">
              <a:rPr lang="zh-CN" altLang="en-US"/>
              <a:pPr>
                <a:defRPr/>
              </a:pPr>
              <a:t>2017/3/26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AF581AD-2170-4A7D-BBC7-B09677ED7E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F7778A-58A7-46DB-989A-046E3DCFD7A4}" type="datetimeFigureOut">
              <a:rPr lang="zh-CN" altLang="en-US"/>
              <a:pPr>
                <a:defRPr/>
              </a:pPr>
              <a:t>2017/3/26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18CC8E8-FC40-431E-A3B1-B299278069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7A74D20-00FB-49FC-8AA3-7444B6A04716}" type="datetimeFigureOut">
              <a:rPr lang="zh-CN" altLang="en-US"/>
              <a:pPr>
                <a:defRPr/>
              </a:pPr>
              <a:t>2017/3/26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A2BE4D2-9BB0-492A-935E-F2536313FB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A67FF9C-943F-4703-9E98-6423835B6E14}" type="datetimeFigureOut">
              <a:rPr lang="zh-CN" altLang="en-US"/>
              <a:pPr>
                <a:defRPr/>
              </a:pPr>
              <a:t>2017/3/26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A2C473E-36B0-49FF-B55A-87D0434B52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25488" y="134938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908175" y="2947988"/>
            <a:ext cx="57245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一年级</a:t>
            </a:r>
            <a:r>
              <a:rPr lang="en-US" altLang="zh-CN" sz="4400">
                <a:latin typeface="方正大标宋简体"/>
                <a:ea typeface="方正大标宋简体"/>
                <a:cs typeface="方正大标宋简体"/>
              </a:rPr>
              <a:t>  </a:t>
            </a:r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语文 </a:t>
            </a:r>
            <a:r>
              <a:rPr lang="en-US" altLang="zh-CN" sz="4400">
                <a:latin typeface="方正大标宋简体"/>
                <a:ea typeface="方正大标宋简体"/>
                <a:cs typeface="方正大标宋简体"/>
              </a:rPr>
              <a:t> </a:t>
            </a:r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下册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348038" y="1844675"/>
            <a:ext cx="2286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冀教版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1511300" y="2852738"/>
            <a:ext cx="61214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60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868863"/>
            <a:ext cx="216217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10"/>
          <p:cNvSpPr txBox="1">
            <a:spLocks noChangeArrowheads="1"/>
          </p:cNvSpPr>
          <p:nvPr/>
        </p:nvSpPr>
        <p:spPr bwMode="auto">
          <a:xfrm>
            <a:off x="250031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二、理解课文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2938" y="1928813"/>
            <a:ext cx="2954337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1 </a:t>
            </a:r>
            <a:r>
              <a:rPr lang="zh-CN" altLang="en-US" sz="3600" dirty="0">
                <a:latin typeface="+mn-ea"/>
                <a:ea typeface="+mn-ea"/>
              </a:rPr>
              <a:t>、指名朗读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75" y="3929063"/>
            <a:ext cx="84296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3</a:t>
            </a:r>
            <a:r>
              <a:rPr lang="zh-CN" altLang="en-US" sz="3600" dirty="0">
                <a:latin typeface="+mn-ea"/>
                <a:ea typeface="+mn-ea"/>
              </a:rPr>
              <a:t>、在大山里，你还会听到什么声音呢？（指名说）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2938" y="2571750"/>
            <a:ext cx="9215437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2</a:t>
            </a:r>
            <a:r>
              <a:rPr lang="zh-CN" altLang="en-US" sz="3600" dirty="0">
                <a:latin typeface="+mn-ea"/>
                <a:ea typeface="+mn-ea"/>
              </a:rPr>
              <a:t>、你从课文中听到了什么？                                                  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 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85813" y="3214688"/>
            <a:ext cx="5500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小溪和鸟儿的歌声</a:t>
            </a:r>
            <a:r>
              <a:rPr lang="zh-CN" altLang="en-US" sz="3600">
                <a:latin typeface="Calibri" pitchFamily="34" charset="0"/>
              </a:rPr>
              <a:t>）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627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868863"/>
            <a:ext cx="216217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357188" y="2143125"/>
            <a:ext cx="8786812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    金竹林、山茶树，以及天上的白云。弯弯的小路。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    联想：小兔子在吃草，小松鼠在树上玩，小动物在做游戏，满山都开遍了五彩缤纷的花朵</a:t>
            </a:r>
            <a:r>
              <a:rPr lang="en-US" altLang="zh-CN" sz="3600" dirty="0">
                <a:latin typeface="+mn-ea"/>
                <a:ea typeface="+mn-ea"/>
              </a:rPr>
              <a:t>……           </a:t>
            </a:r>
            <a:endParaRPr lang="en-US" altLang="zh-CN" sz="3600" dirty="0">
              <a:latin typeface="+mn-ea"/>
              <a:ea typeface="+mn-ea"/>
            </a:endParaRPr>
          </a:p>
        </p:txBody>
      </p:sp>
      <p:pic>
        <p:nvPicPr>
          <p:cNvPr id="26629" name="图片 18" descr="9017338000077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ADFDFF"/>
              </a:clrFrom>
              <a:clrTo>
                <a:srgbClr val="AD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63" y="4929188"/>
            <a:ext cx="17462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Box 9"/>
          <p:cNvSpPr txBox="1">
            <a:spLocks noChangeArrowheads="1"/>
          </p:cNvSpPr>
          <p:nvPr/>
        </p:nvSpPr>
        <p:spPr bwMode="auto">
          <a:xfrm>
            <a:off x="250031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二、理解课文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651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868863"/>
            <a:ext cx="216217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图片 18" descr="9017338000077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ADFDFF"/>
              </a:clrFrom>
              <a:clrTo>
                <a:srgbClr val="AD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13" y="4286250"/>
            <a:ext cx="26035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9"/>
          <p:cNvSpPr txBox="1">
            <a:spLocks noChangeArrowheads="1"/>
          </p:cNvSpPr>
          <p:nvPr/>
        </p:nvSpPr>
        <p:spPr bwMode="auto">
          <a:xfrm>
            <a:off x="250031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二、理解课文</a:t>
            </a: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285750" y="2357438"/>
            <a:ext cx="84042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        看到大山里色彩绚烂的画面，在你心</a:t>
            </a:r>
            <a:endParaRPr lang="en-US" altLang="zh-CN" sz="3600">
              <a:latin typeface="Calibri" pitchFamily="34" charset="0"/>
            </a:endParaRPr>
          </a:p>
          <a:p>
            <a:r>
              <a:rPr lang="zh-CN" altLang="en-US" sz="3600">
                <a:latin typeface="Calibri" pitchFamily="34" charset="0"/>
              </a:rPr>
              <a:t>里会涌现出怎样的感受？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4313" y="3714750"/>
            <a:ext cx="7019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        对大山、对家乡的深深热爱。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675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868863"/>
            <a:ext cx="216217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Box 13"/>
          <p:cNvSpPr txBox="1">
            <a:spLocks noChangeArrowheads="1"/>
          </p:cNvSpPr>
          <p:nvPr/>
        </p:nvSpPr>
        <p:spPr bwMode="auto">
          <a:xfrm>
            <a:off x="428625" y="2000250"/>
            <a:ext cx="2492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家乡的山水</a:t>
            </a:r>
          </a:p>
        </p:txBody>
      </p:sp>
      <p:pic>
        <p:nvPicPr>
          <p:cNvPr id="2867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6263" y="2571750"/>
            <a:ext cx="7297737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69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868863"/>
            <a:ext cx="216217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Box 13"/>
          <p:cNvSpPr txBox="1">
            <a:spLocks noChangeArrowheads="1"/>
          </p:cNvSpPr>
          <p:nvPr/>
        </p:nvSpPr>
        <p:spPr bwMode="auto">
          <a:xfrm>
            <a:off x="357188" y="1857375"/>
            <a:ext cx="2492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家乡的山水</a:t>
            </a:r>
          </a:p>
        </p:txBody>
      </p:sp>
      <p:grpSp>
        <p:nvGrpSpPr>
          <p:cNvPr id="8" name="矩形 7"/>
          <p:cNvGrpSpPr>
            <a:grpSpLocks/>
          </p:cNvGrpSpPr>
          <p:nvPr/>
        </p:nvGrpSpPr>
        <p:grpSpPr bwMode="auto">
          <a:xfrm>
            <a:off x="1865313" y="2266950"/>
            <a:ext cx="7297737" cy="4133850"/>
            <a:chOff x="1175" y="1428"/>
            <a:chExt cx="4597" cy="2604"/>
          </a:xfrm>
        </p:grpSpPr>
        <p:pic>
          <p:nvPicPr>
            <p:cNvPr id="29701" name="矩形 7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75" y="1428"/>
              <a:ext cx="4597" cy="2604"/>
            </a:xfrm>
            <a:prstGeom prst="rect">
              <a:avLst/>
            </a:prstGeom>
            <a:noFill/>
          </p:spPr>
        </p:pic>
        <p:sp>
          <p:nvSpPr>
            <p:cNvPr id="29702" name="Text Box 6"/>
            <p:cNvSpPr txBox="1">
              <a:spLocks noChangeArrowheads="1"/>
            </p:cNvSpPr>
            <p:nvPr/>
          </p:nvSpPr>
          <p:spPr bwMode="auto">
            <a:xfrm>
              <a:off x="1187" y="1440"/>
              <a:ext cx="4573" cy="2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6263" y="2428875"/>
            <a:ext cx="7297737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2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868863"/>
            <a:ext cx="216217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13"/>
          <p:cNvSpPr txBox="1">
            <a:spLocks noChangeArrowheads="1"/>
          </p:cNvSpPr>
          <p:nvPr/>
        </p:nvSpPr>
        <p:spPr bwMode="auto">
          <a:xfrm>
            <a:off x="285750" y="1857375"/>
            <a:ext cx="2492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家乡的山水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000250" y="2143125"/>
            <a:ext cx="7096125" cy="41243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74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868863"/>
            <a:ext cx="216217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Box 13"/>
          <p:cNvSpPr txBox="1">
            <a:spLocks noChangeArrowheads="1"/>
          </p:cNvSpPr>
          <p:nvPr/>
        </p:nvSpPr>
        <p:spPr bwMode="auto">
          <a:xfrm>
            <a:off x="500063" y="1928813"/>
            <a:ext cx="2492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家乡的山水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771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981075"/>
            <a:ext cx="277971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Box 6"/>
          <p:cNvSpPr txBox="1">
            <a:spLocks noChangeArrowheads="1"/>
          </p:cNvSpPr>
          <p:nvPr/>
        </p:nvSpPr>
        <p:spPr bwMode="auto">
          <a:xfrm>
            <a:off x="0" y="3500438"/>
            <a:ext cx="203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我爱大山</a:t>
            </a:r>
            <a:endParaRPr lang="en-US" altLang="zh-CN" sz="3600">
              <a:latin typeface="Calibri" pitchFamily="34" charset="0"/>
            </a:endParaRPr>
          </a:p>
          <a:p>
            <a:r>
              <a:rPr lang="zh-CN" altLang="en-US" sz="3600">
                <a:latin typeface="Calibri" pitchFamily="34" charset="0"/>
              </a:rPr>
              <a:t>我爱家</a:t>
            </a:r>
          </a:p>
        </p:txBody>
      </p:sp>
      <p:sp>
        <p:nvSpPr>
          <p:cNvPr id="32773" name="TextBox 7"/>
          <p:cNvSpPr txBox="1">
            <a:spLocks noChangeArrowheads="1"/>
          </p:cNvSpPr>
          <p:nvPr/>
        </p:nvSpPr>
        <p:spPr bwMode="auto">
          <a:xfrm>
            <a:off x="2071688" y="2517775"/>
            <a:ext cx="4294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小溪欢歌    鸟儿应和</a:t>
            </a:r>
          </a:p>
        </p:txBody>
      </p:sp>
      <p:sp>
        <p:nvSpPr>
          <p:cNvPr id="32774" name="TextBox 8"/>
          <p:cNvSpPr txBox="1">
            <a:spLocks noChangeArrowheads="1"/>
          </p:cNvSpPr>
          <p:nvPr/>
        </p:nvSpPr>
        <p:spPr bwMode="auto">
          <a:xfrm>
            <a:off x="2071688" y="3178175"/>
            <a:ext cx="42941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穿过竹林    绕过山茶</a:t>
            </a:r>
          </a:p>
        </p:txBody>
      </p:sp>
      <p:sp>
        <p:nvSpPr>
          <p:cNvPr id="32775" name="TextBox 9"/>
          <p:cNvSpPr txBox="1">
            <a:spLocks noChangeArrowheads="1"/>
          </p:cNvSpPr>
          <p:nvPr/>
        </p:nvSpPr>
        <p:spPr bwMode="auto">
          <a:xfrm>
            <a:off x="2071688" y="3840163"/>
            <a:ext cx="4191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绿林如海   红花遍山</a:t>
            </a:r>
          </a:p>
        </p:txBody>
      </p:sp>
      <p:sp>
        <p:nvSpPr>
          <p:cNvPr id="32776" name="TextBox 10"/>
          <p:cNvSpPr txBox="1">
            <a:spLocks noChangeArrowheads="1"/>
          </p:cNvSpPr>
          <p:nvPr/>
        </p:nvSpPr>
        <p:spPr bwMode="auto">
          <a:xfrm>
            <a:off x="2071688" y="4500563"/>
            <a:ext cx="4294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山路弯弯    白云深处</a:t>
            </a:r>
          </a:p>
        </p:txBody>
      </p:sp>
      <p:sp>
        <p:nvSpPr>
          <p:cNvPr id="32777" name="TextBox 11"/>
          <p:cNvSpPr txBox="1">
            <a:spLocks noChangeArrowheads="1"/>
          </p:cNvSpPr>
          <p:nvPr/>
        </p:nvSpPr>
        <p:spPr bwMode="auto">
          <a:xfrm>
            <a:off x="2071688" y="5160963"/>
            <a:ext cx="4294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山是摇篮    我爱我家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00813" y="3214688"/>
            <a:ext cx="2032000" cy="2308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如诗如画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景色美丽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山里娃爱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山里家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857375" y="2786063"/>
            <a:ext cx="285750" cy="285750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 flipH="1">
            <a:off x="6286500" y="2786063"/>
            <a:ext cx="285750" cy="285750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3795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7325" y="2428875"/>
            <a:ext cx="8956675" cy="2862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    本文是一首简短的小诗，为我们呈现的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是一个有声有色的画面，洋溢着欢乐，充满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了热爱的情感。因此朗读时，要突出一些修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饰词，读出走进大山的欢快、愉悦，以及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对大山的喜爱之情。</a:t>
            </a:r>
            <a:endParaRPr lang="zh-CN" altLang="en-US" sz="36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819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Box 6"/>
          <p:cNvSpPr txBox="1">
            <a:spLocks noChangeArrowheads="1"/>
          </p:cNvSpPr>
          <p:nvPr/>
        </p:nvSpPr>
        <p:spPr bwMode="auto">
          <a:xfrm>
            <a:off x="690563" y="2997200"/>
            <a:ext cx="71215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        本文运用了比喻的修辞手法，把自己对家乡的深深热爱的想法表达的更加充实、丰满。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857250" y="1714500"/>
            <a:ext cx="6072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54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  </a:t>
            </a:r>
            <a:r>
              <a:rPr kumimoji="1" lang="zh-CN" altLang="en-US" sz="54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我爱大山我爱家</a:t>
            </a:r>
            <a:endParaRPr lang="zh-CN" altLang="en-US" sz="48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1000125" y="2571750"/>
            <a:ext cx="5500688" cy="1588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387" name="Picture 6" descr="F:\七彩课堂插图板式封面\排版用图标、页眉页脚\标题jpg\我们爱语文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50" y="2786063"/>
            <a:ext cx="521335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843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428750" y="1214438"/>
            <a:ext cx="7215188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sz="3600" b="1" dirty="0">
                <a:latin typeface="+mn-ea"/>
                <a:ea typeface="+mn-ea"/>
                <a:cs typeface="宋体" pitchFamily="2" charset="-122"/>
              </a:rPr>
              <a:t>彩虹桥</a:t>
            </a:r>
            <a:endParaRPr lang="zh-CN" sz="3600" dirty="0">
              <a:latin typeface="+mn-ea"/>
              <a:ea typeface="+mn-ea"/>
              <a:cs typeface="宋体" pitchFamily="2" charset="-122"/>
            </a:endParaRPr>
          </a:p>
          <a:p>
            <a:pPr algn="ctr" eaLnBrk="0" hangingPunct="0">
              <a:defRPr/>
            </a:pPr>
            <a:r>
              <a:rPr lang="zh-CN" sz="3600" dirty="0">
                <a:latin typeface="+mn-ea"/>
                <a:ea typeface="+mn-ea"/>
                <a:cs typeface="宋体" pitchFamily="2" charset="-122"/>
              </a:rPr>
              <a:t>彩虹长，彩虹高，</a:t>
            </a:r>
          </a:p>
          <a:p>
            <a:pPr algn="ctr" eaLnBrk="0" hangingPunct="0">
              <a:defRPr/>
            </a:pPr>
            <a:r>
              <a:rPr lang="zh-CN" sz="3600" dirty="0">
                <a:latin typeface="+mn-ea"/>
                <a:ea typeface="+mn-ea"/>
                <a:cs typeface="宋体" pitchFamily="2" charset="-122"/>
              </a:rPr>
              <a:t>彩虹挂在蓝天腰，</a:t>
            </a:r>
          </a:p>
          <a:p>
            <a:pPr algn="ctr" eaLnBrk="0" hangingPunct="0">
              <a:defRPr/>
            </a:pPr>
            <a:r>
              <a:rPr lang="zh-CN" sz="3600" dirty="0">
                <a:latin typeface="+mn-ea"/>
                <a:ea typeface="+mn-ea"/>
                <a:cs typeface="宋体" pitchFamily="2" charset="-122"/>
              </a:rPr>
              <a:t>彩虹彩虹快落下，</a:t>
            </a:r>
          </a:p>
          <a:p>
            <a:pPr algn="ctr" eaLnBrk="0" hangingPunct="0">
              <a:defRPr/>
            </a:pPr>
            <a:r>
              <a:rPr lang="zh-CN" sz="3600" dirty="0">
                <a:latin typeface="+mn-ea"/>
                <a:ea typeface="+mn-ea"/>
                <a:cs typeface="宋体" pitchFamily="2" charset="-122"/>
              </a:rPr>
              <a:t>变成一座五彩桥，</a:t>
            </a:r>
          </a:p>
          <a:p>
            <a:pPr algn="ctr" eaLnBrk="0" hangingPunct="0">
              <a:defRPr/>
            </a:pPr>
            <a:r>
              <a:rPr lang="zh-CN" sz="3600" dirty="0">
                <a:latin typeface="+mn-ea"/>
                <a:ea typeface="+mn-ea"/>
                <a:cs typeface="宋体" pitchFamily="2" charset="-122"/>
              </a:rPr>
              <a:t>这头挂在天安门，</a:t>
            </a:r>
          </a:p>
          <a:p>
            <a:pPr algn="ctr" eaLnBrk="0" hangingPunct="0">
              <a:defRPr/>
            </a:pPr>
            <a:r>
              <a:rPr lang="zh-CN" sz="3600" dirty="0">
                <a:latin typeface="+mn-ea"/>
                <a:ea typeface="+mn-ea"/>
                <a:cs typeface="宋体" pitchFamily="2" charset="-122"/>
              </a:rPr>
              <a:t>那头挂在台湾岛，</a:t>
            </a:r>
          </a:p>
          <a:p>
            <a:pPr algn="ctr" eaLnBrk="0" hangingPunct="0">
              <a:defRPr/>
            </a:pPr>
            <a:r>
              <a:rPr lang="zh-CN" sz="3600" dirty="0">
                <a:latin typeface="+mn-ea"/>
                <a:ea typeface="+mn-ea"/>
                <a:cs typeface="宋体" pitchFamily="2" charset="-122"/>
              </a:rPr>
              <a:t>欢迎台湾小朋友，</a:t>
            </a:r>
          </a:p>
          <a:p>
            <a:pPr algn="ctr" eaLnBrk="0" hangingPunct="0">
              <a:defRPr/>
            </a:pPr>
            <a:r>
              <a:rPr lang="zh-CN" sz="3600" dirty="0">
                <a:latin typeface="+mn-ea"/>
                <a:ea typeface="+mn-ea"/>
                <a:cs typeface="宋体" pitchFamily="2" charset="-122"/>
              </a:rPr>
              <a:t>来看大陆新面貌！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心灵</a:t>
            </a: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感悟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6867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Box 5"/>
          <p:cNvSpPr txBox="1">
            <a:spLocks noChangeArrowheads="1"/>
          </p:cNvSpPr>
          <p:nvPr/>
        </p:nvSpPr>
        <p:spPr bwMode="auto">
          <a:xfrm>
            <a:off x="363538" y="2143125"/>
            <a:ext cx="84947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        啊，大山，怎一个“美”字了得，又</a:t>
            </a:r>
            <a:endParaRPr lang="en-US" altLang="zh-CN" sz="3600">
              <a:latin typeface="Calibri" pitchFamily="34" charset="0"/>
            </a:endParaRPr>
          </a:p>
          <a:p>
            <a:r>
              <a:rPr lang="zh-CN" altLang="en-US" sz="3600">
                <a:latin typeface="Calibri" pitchFamily="34" charset="0"/>
              </a:rPr>
              <a:t>如何不让生长在这里的娃娃们热爱呢？其</a:t>
            </a:r>
            <a:endParaRPr lang="en-US" altLang="zh-CN" sz="3600">
              <a:latin typeface="Calibri" pitchFamily="34" charset="0"/>
            </a:endParaRPr>
          </a:p>
          <a:p>
            <a:r>
              <a:rPr lang="zh-CN" altLang="en-US" sz="3600">
                <a:latin typeface="Calibri" pitchFamily="34" charset="0"/>
              </a:rPr>
              <a:t>实，不管我们生长在城市还是农村，我们</a:t>
            </a:r>
            <a:endParaRPr lang="en-US" altLang="zh-CN" sz="3600">
              <a:latin typeface="Calibri" pitchFamily="34" charset="0"/>
            </a:endParaRPr>
          </a:p>
          <a:p>
            <a:r>
              <a:rPr lang="zh-CN" altLang="en-US" sz="3600">
                <a:latin typeface="Calibri" pitchFamily="34" charset="0"/>
              </a:rPr>
              <a:t>都爱自己的家乡！让我们努力学习，长大</a:t>
            </a:r>
            <a:endParaRPr lang="en-US" altLang="zh-CN" sz="3600">
              <a:latin typeface="Calibri" pitchFamily="34" charset="0"/>
            </a:endParaRPr>
          </a:p>
          <a:p>
            <a:r>
              <a:rPr lang="zh-CN" altLang="en-US" sz="3600">
                <a:latin typeface="Calibri" pitchFamily="34" charset="0"/>
              </a:rPr>
              <a:t>了为自己的家乡做贡献。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7891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50075" y="4714875"/>
            <a:ext cx="2193925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矩形 38"/>
          <p:cNvSpPr/>
          <p:nvPr/>
        </p:nvSpPr>
        <p:spPr>
          <a:xfrm>
            <a:off x="325438" y="1762125"/>
            <a:ext cx="8818562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1</a:t>
            </a:r>
            <a:r>
              <a:rPr lang="zh-CN" altLang="en-US" sz="3600" dirty="0">
                <a:latin typeface="+mn-ea"/>
                <a:ea typeface="+mn-ea"/>
              </a:rPr>
              <a:t>、</a:t>
            </a:r>
            <a:r>
              <a:rPr lang="zh-CN" altLang="zh-CN" sz="3600" dirty="0">
                <a:latin typeface="+mn-ea"/>
                <a:ea typeface="+mn-ea"/>
              </a:rPr>
              <a:t>给</a:t>
            </a:r>
            <a:r>
              <a:rPr lang="zh-CN" altLang="zh-CN" sz="3600" dirty="0">
                <a:latin typeface="+mn-ea"/>
                <a:ea typeface="+mn-ea"/>
              </a:rPr>
              <a:t>下面的生字各组两个词语。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 </a:t>
            </a:r>
            <a:endParaRPr lang="zh-CN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dirty="0">
                <a:latin typeface="+mn-ea"/>
                <a:ea typeface="+mn-ea"/>
              </a:rPr>
              <a:t>台</a:t>
            </a:r>
            <a:r>
              <a:rPr lang="zh-CN" altLang="zh-CN" sz="3600" dirty="0">
                <a:latin typeface="+mn-ea"/>
                <a:ea typeface="+mn-ea"/>
              </a:rPr>
              <a:t>：</a:t>
            </a:r>
            <a:r>
              <a:rPr lang="en-US" altLang="zh-CN" sz="3600" dirty="0">
                <a:latin typeface="+mn-ea"/>
                <a:ea typeface="+mn-ea"/>
              </a:rPr>
              <a:t> </a:t>
            </a:r>
            <a:r>
              <a:rPr lang="zh-CN" altLang="zh-CN" sz="3600" dirty="0">
                <a:latin typeface="+mn-ea"/>
                <a:ea typeface="+mn-ea"/>
              </a:rPr>
              <a:t>（</a:t>
            </a:r>
            <a:r>
              <a:rPr lang="en-US" altLang="zh-CN" sz="3600" dirty="0">
                <a:latin typeface="+mn-ea"/>
                <a:ea typeface="+mn-ea"/>
              </a:rPr>
              <a:t>       </a:t>
            </a:r>
            <a:r>
              <a:rPr lang="zh-CN" altLang="zh-CN" sz="3600" dirty="0">
                <a:latin typeface="+mn-ea"/>
                <a:ea typeface="+mn-ea"/>
              </a:rPr>
              <a:t>）</a:t>
            </a:r>
            <a:r>
              <a:rPr lang="en-US" altLang="zh-CN" sz="3600" dirty="0">
                <a:latin typeface="+mn-ea"/>
                <a:ea typeface="+mn-ea"/>
              </a:rPr>
              <a:t>   </a:t>
            </a:r>
            <a:r>
              <a:rPr lang="zh-CN" altLang="zh-CN" sz="3600" dirty="0">
                <a:latin typeface="+mn-ea"/>
                <a:ea typeface="+mn-ea"/>
              </a:rPr>
              <a:t>（</a:t>
            </a:r>
            <a:r>
              <a:rPr lang="en-US" altLang="zh-CN" sz="3600" dirty="0">
                <a:latin typeface="+mn-ea"/>
                <a:ea typeface="+mn-ea"/>
              </a:rPr>
              <a:t>        </a:t>
            </a:r>
            <a:r>
              <a:rPr lang="zh-CN" altLang="zh-CN" sz="3600" dirty="0">
                <a:latin typeface="+mn-ea"/>
                <a:ea typeface="+mn-ea"/>
              </a:rPr>
              <a:t>） </a:t>
            </a:r>
            <a:endParaRPr lang="zh-CN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dirty="0">
                <a:latin typeface="+mn-ea"/>
                <a:ea typeface="+mn-ea"/>
              </a:rPr>
              <a:t>令</a:t>
            </a:r>
            <a:r>
              <a:rPr lang="zh-CN" altLang="zh-CN" sz="3600" dirty="0">
                <a:latin typeface="+mn-ea"/>
                <a:ea typeface="+mn-ea"/>
              </a:rPr>
              <a:t>：</a:t>
            </a:r>
            <a:r>
              <a:rPr lang="en-US" altLang="zh-CN" sz="3600" dirty="0">
                <a:latin typeface="+mn-ea"/>
                <a:ea typeface="+mn-ea"/>
              </a:rPr>
              <a:t> </a:t>
            </a:r>
            <a:r>
              <a:rPr lang="zh-CN" altLang="zh-CN" sz="3600" dirty="0">
                <a:latin typeface="+mn-ea"/>
                <a:ea typeface="+mn-ea"/>
              </a:rPr>
              <a:t>（</a:t>
            </a:r>
            <a:r>
              <a:rPr lang="en-US" altLang="zh-CN" sz="3600" dirty="0">
                <a:latin typeface="+mn-ea"/>
                <a:ea typeface="+mn-ea"/>
              </a:rPr>
              <a:t>       </a:t>
            </a:r>
            <a:r>
              <a:rPr lang="zh-CN" altLang="zh-CN" sz="3600" dirty="0">
                <a:latin typeface="+mn-ea"/>
                <a:ea typeface="+mn-ea"/>
              </a:rPr>
              <a:t>）</a:t>
            </a:r>
            <a:r>
              <a:rPr lang="en-US" altLang="zh-CN" sz="3600" dirty="0">
                <a:latin typeface="+mn-ea"/>
                <a:ea typeface="+mn-ea"/>
              </a:rPr>
              <a:t>    (        </a:t>
            </a:r>
            <a:r>
              <a:rPr lang="en-US" altLang="zh-CN" sz="3600" dirty="0">
                <a:latin typeface="+mn-ea"/>
                <a:ea typeface="+mn-ea"/>
              </a:rPr>
              <a:t>)  </a:t>
            </a:r>
            <a:endParaRPr lang="zh-CN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dirty="0">
                <a:latin typeface="+mn-ea"/>
                <a:ea typeface="+mn-ea"/>
              </a:rPr>
              <a:t>伴</a:t>
            </a:r>
            <a:r>
              <a:rPr lang="zh-CN" altLang="zh-CN" sz="3600" dirty="0">
                <a:latin typeface="+mn-ea"/>
                <a:ea typeface="+mn-ea"/>
              </a:rPr>
              <a:t>：</a:t>
            </a:r>
            <a:r>
              <a:rPr lang="en-US" altLang="zh-CN" sz="3600" dirty="0">
                <a:latin typeface="+mn-ea"/>
                <a:ea typeface="+mn-ea"/>
              </a:rPr>
              <a:t>  (       )     (        )</a:t>
            </a:r>
            <a:endParaRPr lang="zh-CN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dirty="0">
                <a:latin typeface="+mn-ea"/>
                <a:ea typeface="+mn-ea"/>
              </a:rPr>
              <a:t>告</a:t>
            </a:r>
            <a:r>
              <a:rPr lang="zh-CN" altLang="zh-CN" sz="3600" dirty="0">
                <a:latin typeface="+mn-ea"/>
                <a:ea typeface="+mn-ea"/>
              </a:rPr>
              <a:t>：</a:t>
            </a:r>
            <a:r>
              <a:rPr lang="en-US" altLang="zh-CN" sz="3600" dirty="0">
                <a:latin typeface="+mn-ea"/>
                <a:ea typeface="+mn-ea"/>
              </a:rPr>
              <a:t>  (       )     (        )</a:t>
            </a:r>
            <a:endParaRPr lang="zh-CN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dirty="0">
                <a:latin typeface="+mn-ea"/>
                <a:ea typeface="+mn-ea"/>
              </a:rPr>
              <a:t>伙</a:t>
            </a:r>
            <a:r>
              <a:rPr lang="zh-CN" altLang="zh-CN" sz="3600" dirty="0">
                <a:latin typeface="+mn-ea"/>
                <a:ea typeface="+mn-ea"/>
              </a:rPr>
              <a:t>：</a:t>
            </a:r>
            <a:r>
              <a:rPr lang="en-US" altLang="zh-CN" sz="3600" dirty="0">
                <a:latin typeface="+mn-ea"/>
                <a:ea typeface="+mn-ea"/>
              </a:rPr>
              <a:t>  (       )     (        )   </a:t>
            </a:r>
            <a:endParaRPr lang="zh-CN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dirty="0">
                <a:latin typeface="+mn-ea"/>
                <a:ea typeface="+mn-ea"/>
              </a:rPr>
              <a:t>问</a:t>
            </a:r>
            <a:r>
              <a:rPr lang="zh-CN" altLang="zh-CN" sz="3600" dirty="0">
                <a:latin typeface="+mn-ea"/>
                <a:ea typeface="+mn-ea"/>
              </a:rPr>
              <a:t>：</a:t>
            </a:r>
            <a:r>
              <a:rPr lang="en-US" altLang="zh-CN" sz="3600" dirty="0">
                <a:latin typeface="+mn-ea"/>
                <a:ea typeface="+mn-ea"/>
              </a:rPr>
              <a:t>  (       )     (        )</a:t>
            </a:r>
            <a:endParaRPr lang="zh-CN" altLang="zh-CN" sz="3600" dirty="0">
              <a:latin typeface="+mn-ea"/>
              <a:ea typeface="+mn-ea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214563" y="2714625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台湾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500688" y="2714625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台灯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214563" y="3300413"/>
            <a:ext cx="1111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命令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5500688" y="3300413"/>
            <a:ext cx="1111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下令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214563" y="388620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伙伴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500688" y="388620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玩伴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2214563" y="4471988"/>
            <a:ext cx="1111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告诉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5500688" y="4471988"/>
            <a:ext cx="1111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告状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214563" y="5057775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伙伴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5500688" y="5057775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一伙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2214563" y="5643563"/>
            <a:ext cx="1111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问好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5500688" y="5643563"/>
            <a:ext cx="1111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问号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8915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" y="5072063"/>
            <a:ext cx="185737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Rectangle 3"/>
          <p:cNvSpPr>
            <a:spLocks noChangeArrowheads="1"/>
          </p:cNvSpPr>
          <p:nvPr/>
        </p:nvSpPr>
        <p:spPr bwMode="auto">
          <a:xfrm>
            <a:off x="1143000" y="1857375"/>
            <a:ext cx="757237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>
                <a:latin typeface="Calibri" pitchFamily="34" charset="0"/>
                <a:ea typeface="楷体_GB2312"/>
                <a:cs typeface="楷体_GB2312"/>
              </a:rPr>
              <a:t>2</a:t>
            </a:r>
            <a:r>
              <a:rPr kumimoji="1" lang="zh-CN" altLang="en-US" sz="3600">
                <a:latin typeface="Calibri" pitchFamily="34" charset="0"/>
                <a:ea typeface="楷体_GB2312"/>
                <a:cs typeface="楷体_GB2312"/>
              </a:rPr>
              <a:t>、填空</a:t>
            </a:r>
          </a:p>
          <a:p>
            <a:r>
              <a:rPr kumimoji="1" lang="zh-CN" altLang="en-US" sz="3600">
                <a:latin typeface="Calibri" pitchFamily="34" charset="0"/>
                <a:ea typeface="楷体_GB2312"/>
                <a:cs typeface="楷体_GB2312"/>
              </a:rPr>
              <a:t>捎到（</a:t>
            </a:r>
            <a:r>
              <a:rPr kumimoji="1" lang="en-US" altLang="zh-CN" sz="3600">
                <a:latin typeface="Calibri" pitchFamily="34" charset="0"/>
                <a:ea typeface="楷体_GB2312"/>
                <a:cs typeface="楷体_GB2312"/>
              </a:rPr>
              <a:t>              </a:t>
            </a:r>
            <a:r>
              <a:rPr kumimoji="1" lang="zh-CN" altLang="en-US" sz="3600">
                <a:latin typeface="Calibri" pitchFamily="34" charset="0"/>
                <a:ea typeface="楷体_GB2312"/>
                <a:cs typeface="楷体_GB2312"/>
              </a:rPr>
              <a:t>），</a:t>
            </a:r>
          </a:p>
          <a:p>
            <a:r>
              <a:rPr kumimoji="1" lang="zh-CN" altLang="en-US" sz="3600">
                <a:latin typeface="Calibri" pitchFamily="34" charset="0"/>
                <a:ea typeface="楷体_GB2312"/>
                <a:cs typeface="楷体_GB2312"/>
              </a:rPr>
              <a:t>捎到（              ），</a:t>
            </a:r>
          </a:p>
          <a:p>
            <a:r>
              <a:rPr kumimoji="1" lang="zh-CN" altLang="en-US" sz="3600">
                <a:latin typeface="Calibri" pitchFamily="34" charset="0"/>
                <a:ea typeface="楷体_GB2312"/>
                <a:cs typeface="楷体_GB2312"/>
              </a:rPr>
              <a:t>问候（              ），</a:t>
            </a:r>
          </a:p>
          <a:p>
            <a:r>
              <a:rPr kumimoji="1" lang="zh-CN" altLang="en-US" sz="3600">
                <a:latin typeface="Calibri" pitchFamily="34" charset="0"/>
                <a:ea typeface="楷体_GB2312"/>
                <a:cs typeface="楷体_GB2312"/>
              </a:rPr>
              <a:t>（        ）小伙伴：</a:t>
            </a:r>
          </a:p>
          <a:p>
            <a:r>
              <a:rPr kumimoji="1" lang="zh-CN" altLang="en-US" sz="3600">
                <a:latin typeface="Calibri" pitchFamily="34" charset="0"/>
                <a:ea typeface="楷体_GB2312"/>
                <a:cs typeface="楷体_GB2312"/>
              </a:rPr>
              <a:t>“我们举办夏令营，</a:t>
            </a:r>
          </a:p>
          <a:p>
            <a:r>
              <a:rPr kumimoji="1" lang="zh-CN" altLang="en-US" sz="3600">
                <a:latin typeface="Calibri" pitchFamily="34" charset="0"/>
                <a:ea typeface="楷体_GB2312"/>
                <a:cs typeface="楷体_GB2312"/>
              </a:rPr>
              <a:t>（         ）大家来联欢。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2500313" y="2286000"/>
            <a:ext cx="1574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阿里山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500313" y="2857500"/>
            <a:ext cx="1574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日月潭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2500313" y="3429000"/>
            <a:ext cx="1574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小同胞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500188" y="4068763"/>
            <a:ext cx="1111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告诉</a:t>
            </a:r>
          </a:p>
        </p:txBody>
      </p:sp>
      <p:pic>
        <p:nvPicPr>
          <p:cNvPr id="38921" name="图片 56"/>
          <p:cNvPicPr>
            <a:picLocks noChangeAspect="1"/>
          </p:cNvPicPr>
          <p:nvPr/>
        </p:nvPicPr>
        <p:blipFill>
          <a:blip r:embed="rId3"/>
          <a:srcRect b="28671"/>
          <a:stretch>
            <a:fillRect/>
          </a:stretch>
        </p:blipFill>
        <p:spPr bwMode="auto">
          <a:xfrm>
            <a:off x="5357813" y="4714875"/>
            <a:ext cx="3460750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1571625" y="514350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欢迎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571500" y="2143125"/>
            <a:ext cx="5957888" cy="17541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、背诵课文。</a:t>
            </a:r>
            <a:endParaRPr lang="en-US" altLang="zh-CN" sz="3600" dirty="0" smtClean="0">
              <a:latin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、默写本课生字。</a:t>
            </a:r>
            <a:endParaRPr lang="en-US" altLang="zh-CN" sz="3600" dirty="0" smtClean="0">
              <a:latin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smtClean="0">
                <a:latin typeface="+mn-ea"/>
              </a:rPr>
              <a:t>3</a:t>
            </a:r>
            <a:r>
              <a:rPr lang="zh-CN" altLang="en-US" sz="3600" dirty="0" smtClean="0">
                <a:latin typeface="+mn-ea"/>
              </a:rPr>
              <a:t>、试着画一副家乡的图画。</a:t>
            </a:r>
            <a:endParaRPr lang="zh-CN" altLang="en-US" sz="3600" dirty="0">
              <a:latin typeface="+mn-ea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作业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39939" name="图片 3"/>
          <p:cNvPicPr>
            <a:picLocks noChangeAspect="1"/>
          </p:cNvPicPr>
          <p:nvPr/>
        </p:nvPicPr>
        <p:blipFill>
          <a:blip r:embed="rId2"/>
          <a:srcRect b="28671"/>
          <a:stretch>
            <a:fillRect/>
          </a:stretch>
        </p:blipFill>
        <p:spPr bwMode="auto">
          <a:xfrm>
            <a:off x="3714750" y="3830638"/>
            <a:ext cx="5175250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6" descr="F:\七彩课堂插图板式封面\排版用图标、页眉页脚\标题jpg\我们爱语文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3063" y="3071813"/>
            <a:ext cx="4316412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57313"/>
            <a:ext cx="590708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0" name="组合 10"/>
          <p:cNvGrpSpPr>
            <a:grpSpLocks/>
          </p:cNvGrpSpPr>
          <p:nvPr/>
        </p:nvGrpSpPr>
        <p:grpSpPr bwMode="auto">
          <a:xfrm>
            <a:off x="428625" y="1125538"/>
            <a:ext cx="2095500" cy="588962"/>
            <a:chOff x="547263" y="1792176"/>
            <a:chExt cx="2095911" cy="589744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547263" y="2358076"/>
              <a:ext cx="2095911" cy="2384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1081" y="1792176"/>
              <a:ext cx="2000642" cy="516622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7411" name="TextBox 5"/>
          <p:cNvSpPr txBox="1">
            <a:spLocks noChangeArrowheads="1"/>
          </p:cNvSpPr>
          <p:nvPr/>
        </p:nvSpPr>
        <p:spPr bwMode="auto">
          <a:xfrm>
            <a:off x="1052513" y="2357438"/>
            <a:ext cx="1295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  <a:buSzPct val="100000"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9" name="矩形 8"/>
          <p:cNvSpPr/>
          <p:nvPr/>
        </p:nvSpPr>
        <p:spPr>
          <a:xfrm>
            <a:off x="500063" y="1928813"/>
            <a:ext cx="8286750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    郭荣安，笔名修欣。辽宁人，曾获得全国少儿歌曲创作一等奖，天津鲁迅文艺奖，天津市第二届“百老文化之星”称号。主要作品：诗歌</a:t>
            </a:r>
            <a:r>
              <a:rPr lang="en-US" altLang="zh-CN" sz="3600" dirty="0">
                <a:latin typeface="+mn-ea"/>
                <a:ea typeface="+mn-ea"/>
              </a:rPr>
              <a:t>《</a:t>
            </a:r>
            <a:r>
              <a:rPr lang="zh-CN" altLang="en-US" sz="3600" dirty="0">
                <a:latin typeface="+mn-ea"/>
                <a:ea typeface="+mn-ea"/>
              </a:rPr>
              <a:t>绿色童谣</a:t>
            </a:r>
            <a:r>
              <a:rPr lang="en-US" altLang="zh-CN" sz="3600" dirty="0">
                <a:latin typeface="+mn-ea"/>
                <a:ea typeface="+mn-ea"/>
              </a:rPr>
              <a:t>》</a:t>
            </a:r>
            <a:r>
              <a:rPr lang="zh-CN" altLang="en-US" sz="3600" dirty="0">
                <a:latin typeface="+mn-ea"/>
                <a:ea typeface="+mn-ea"/>
              </a:rPr>
              <a:t>，歌词集</a:t>
            </a:r>
            <a:r>
              <a:rPr lang="en-US" altLang="zh-CN" sz="3600" dirty="0">
                <a:latin typeface="+mn-ea"/>
                <a:ea typeface="+mn-ea"/>
              </a:rPr>
              <a:t>《</a:t>
            </a:r>
            <a:r>
              <a:rPr lang="zh-CN" altLang="en-US" sz="3600" dirty="0">
                <a:latin typeface="+mn-ea"/>
                <a:ea typeface="+mn-ea"/>
              </a:rPr>
              <a:t>彩色童年</a:t>
            </a:r>
            <a:r>
              <a:rPr lang="en-US" altLang="zh-CN" sz="3600" dirty="0">
                <a:latin typeface="+mn-ea"/>
                <a:ea typeface="+mn-ea"/>
              </a:rPr>
              <a:t>》</a:t>
            </a:r>
            <a:r>
              <a:rPr lang="zh-CN" altLang="en-US" sz="3600" dirty="0">
                <a:latin typeface="+mn-ea"/>
                <a:ea typeface="+mn-ea"/>
              </a:rPr>
              <a:t>等。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17413" name="矩形 9"/>
          <p:cNvSpPr>
            <a:spLocks noChangeArrowheads="1"/>
          </p:cNvSpPr>
          <p:nvPr/>
        </p:nvSpPr>
        <p:spPr bwMode="auto">
          <a:xfrm>
            <a:off x="357188" y="4643438"/>
            <a:ext cx="77041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         山茶：常绿小乔木或灌木，是著名的观赏植物，分布在重庆、浙江、四川等地。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F:\七彩课堂插图板式封面\排版用图标、页眉页脚\标题jpg\我们爱语文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408363"/>
            <a:ext cx="4141787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460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323850" y="1916113"/>
            <a:ext cx="1295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625" y="2428875"/>
            <a:ext cx="8353425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    </a:t>
            </a:r>
            <a:r>
              <a:rPr lang="en-US" altLang="zh-CN" sz="3600" dirty="0">
                <a:latin typeface="+mn-ea"/>
                <a:ea typeface="+mn-ea"/>
              </a:rPr>
              <a:t>1</a:t>
            </a:r>
            <a:r>
              <a:rPr lang="zh-CN" altLang="en-US" sz="3600" dirty="0">
                <a:latin typeface="+mn-ea"/>
                <a:ea typeface="+mn-ea"/>
              </a:rPr>
              <a:t>、检查自读课文情况（齐读）。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    2</a:t>
            </a:r>
            <a:r>
              <a:rPr lang="zh-CN" altLang="en-US" sz="3600" dirty="0">
                <a:latin typeface="+mn-ea"/>
                <a:ea typeface="+mn-ea"/>
              </a:rPr>
              <a:t>、检查识字（指名读</a:t>
            </a:r>
            <a:r>
              <a:rPr lang="en-US" altLang="zh-CN" sz="3600" dirty="0">
                <a:latin typeface="+mn-ea"/>
                <a:ea typeface="+mn-ea"/>
              </a:rPr>
              <a:t>)</a:t>
            </a:r>
            <a:r>
              <a:rPr lang="zh-CN" altLang="en-US" sz="3600" dirty="0">
                <a:latin typeface="+mn-ea"/>
                <a:ea typeface="+mn-ea"/>
              </a:rPr>
              <a:t>。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    </a:t>
            </a:r>
            <a:endParaRPr lang="zh-CN" altLang="en-US" sz="36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2048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323850" y="1989138"/>
            <a:ext cx="12954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214563" y="6308725"/>
            <a:ext cx="1223962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0486" name="Picture 2" descr="http://picm.photophoto.cn/005/001/005/001005003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17"/>
          <a:stretch>
            <a:fillRect/>
          </a:stretch>
        </p:blipFill>
        <p:spPr bwMode="auto">
          <a:xfrm>
            <a:off x="1000125" y="3284538"/>
            <a:ext cx="6215063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285875" y="3571875"/>
            <a:ext cx="4130675" cy="1754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+mn-ea"/>
                <a:ea typeface="+mn-ea"/>
              </a:rPr>
              <a:t>我    叮    行   </a:t>
            </a:r>
            <a:endParaRPr lang="en-US" altLang="zh-CN" sz="36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+mn-ea"/>
                <a:ea typeface="+mn-ea"/>
              </a:rPr>
              <a:t>叫    半    家</a:t>
            </a:r>
            <a:endParaRPr lang="zh-CN" altLang="en-US" sz="36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21507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323850" y="1989138"/>
            <a:ext cx="12954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1509" name="TextBox 10"/>
          <p:cNvSpPr txBox="1">
            <a:spLocks noChangeArrowheads="1"/>
          </p:cNvSpPr>
          <p:nvPr/>
        </p:nvSpPr>
        <p:spPr bwMode="auto">
          <a:xfrm>
            <a:off x="71438" y="3786188"/>
            <a:ext cx="6461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行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642938" y="3286125"/>
            <a:ext cx="214312" cy="15716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1" name="TextBox 13"/>
          <p:cNvSpPr txBox="1">
            <a:spLocks noChangeArrowheads="1"/>
          </p:cNvSpPr>
          <p:nvPr/>
        </p:nvSpPr>
        <p:spPr bwMode="auto">
          <a:xfrm>
            <a:off x="928688" y="3143250"/>
            <a:ext cx="1108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háng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1512" name="TextBox 14"/>
          <p:cNvSpPr txBox="1">
            <a:spLocks noChangeArrowheads="1"/>
          </p:cNvSpPr>
          <p:nvPr/>
        </p:nvSpPr>
        <p:spPr bwMode="auto">
          <a:xfrm>
            <a:off x="928688" y="4283075"/>
            <a:ext cx="1158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x í ng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86000" y="314325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银行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500438" y="314325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行长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286000" y="428625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行走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500438" y="428625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步行</a:t>
            </a:r>
          </a:p>
        </p:txBody>
      </p:sp>
      <p:sp>
        <p:nvSpPr>
          <p:cNvPr id="21517" name="TextBox 19"/>
          <p:cNvSpPr txBox="1">
            <a:spLocks noChangeArrowheads="1"/>
          </p:cNvSpPr>
          <p:nvPr/>
        </p:nvSpPr>
        <p:spPr bwMode="auto">
          <a:xfrm>
            <a:off x="1285875" y="22860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多音字：</a:t>
            </a:r>
          </a:p>
        </p:txBody>
      </p:sp>
      <p:sp>
        <p:nvSpPr>
          <p:cNvPr id="21518" name="TextBox 20"/>
          <p:cNvSpPr txBox="1">
            <a:spLocks noChangeArrowheads="1"/>
          </p:cNvSpPr>
          <p:nvPr/>
        </p:nvSpPr>
        <p:spPr bwMode="auto">
          <a:xfrm>
            <a:off x="5318125" y="3714750"/>
            <a:ext cx="646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都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5889625" y="3214688"/>
            <a:ext cx="214313" cy="15716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20" name="TextBox 22"/>
          <p:cNvSpPr txBox="1">
            <a:spLocks noChangeArrowheads="1"/>
          </p:cNvSpPr>
          <p:nvPr/>
        </p:nvSpPr>
        <p:spPr bwMode="auto">
          <a:xfrm>
            <a:off x="6175375" y="3071813"/>
            <a:ext cx="912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dōu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1521" name="TextBox 23"/>
          <p:cNvSpPr txBox="1">
            <a:spLocks noChangeArrowheads="1"/>
          </p:cNvSpPr>
          <p:nvPr/>
        </p:nvSpPr>
        <p:spPr bwMode="auto">
          <a:xfrm>
            <a:off x="6215063" y="4214813"/>
            <a:ext cx="668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dū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532688" y="3071813"/>
            <a:ext cx="1111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都好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532688" y="4214813"/>
            <a:ext cx="1111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首都</a:t>
            </a:r>
          </a:p>
        </p:txBody>
      </p:sp>
      <p:cxnSp>
        <p:nvCxnSpPr>
          <p:cNvPr id="30" name="直接连接符 29"/>
          <p:cNvCxnSpPr/>
          <p:nvPr/>
        </p:nvCxnSpPr>
        <p:spPr>
          <a:xfrm rot="5400000">
            <a:off x="3893344" y="3964781"/>
            <a:ext cx="1930400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8" grpId="0"/>
      <p:bldP spid="19" grpId="0"/>
      <p:bldP spid="2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22531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323850" y="1989138"/>
            <a:ext cx="12954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2533" name="TextBox 25"/>
          <p:cNvSpPr txBox="1">
            <a:spLocks noChangeArrowheads="1"/>
          </p:cNvSpPr>
          <p:nvPr/>
        </p:nvSpPr>
        <p:spPr bwMode="auto">
          <a:xfrm>
            <a:off x="1285875" y="22860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近义词：</a:t>
            </a:r>
          </a:p>
        </p:txBody>
      </p:sp>
      <p:sp>
        <p:nvSpPr>
          <p:cNvPr id="22534" name="TextBox 27"/>
          <p:cNvSpPr txBox="1">
            <a:spLocks noChangeArrowheads="1"/>
          </p:cNvSpPr>
          <p:nvPr/>
        </p:nvSpPr>
        <p:spPr bwMode="auto">
          <a:xfrm>
            <a:off x="642938" y="3071813"/>
            <a:ext cx="12112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行</a:t>
            </a:r>
            <a:r>
              <a:rPr lang="en-US" altLang="zh-CN" sz="3600">
                <a:latin typeface="Calibri" pitchFamily="34" charset="0"/>
              </a:rPr>
              <a:t>----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286000" y="3071813"/>
            <a:ext cx="647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走</a:t>
            </a:r>
          </a:p>
        </p:txBody>
      </p:sp>
      <p:sp>
        <p:nvSpPr>
          <p:cNvPr id="22536" name="TextBox 32"/>
          <p:cNvSpPr txBox="1">
            <a:spLocks noChangeArrowheads="1"/>
          </p:cNvSpPr>
          <p:nvPr/>
        </p:nvSpPr>
        <p:spPr bwMode="auto">
          <a:xfrm>
            <a:off x="1285875" y="36433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反义词：</a:t>
            </a:r>
          </a:p>
        </p:txBody>
      </p:sp>
      <p:sp>
        <p:nvSpPr>
          <p:cNvPr id="22537" name="TextBox 33"/>
          <p:cNvSpPr txBox="1">
            <a:spLocks noChangeArrowheads="1"/>
          </p:cNvSpPr>
          <p:nvPr/>
        </p:nvSpPr>
        <p:spPr bwMode="auto">
          <a:xfrm>
            <a:off x="714375" y="4572000"/>
            <a:ext cx="1211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弯</a:t>
            </a:r>
            <a:r>
              <a:rPr lang="en-US" altLang="zh-CN" sz="3600">
                <a:latin typeface="Calibri" pitchFamily="34" charset="0"/>
              </a:rPr>
              <a:t>----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357438" y="4572000"/>
            <a:ext cx="647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直</a:t>
            </a:r>
          </a:p>
        </p:txBody>
      </p:sp>
      <p:sp>
        <p:nvSpPr>
          <p:cNvPr id="22539" name="TextBox 35"/>
          <p:cNvSpPr txBox="1">
            <a:spLocks noChangeArrowheads="1"/>
          </p:cNvSpPr>
          <p:nvPr/>
        </p:nvSpPr>
        <p:spPr bwMode="auto">
          <a:xfrm>
            <a:off x="3786188" y="4572000"/>
            <a:ext cx="12112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深</a:t>
            </a:r>
            <a:r>
              <a:rPr lang="en-US" altLang="zh-CN" sz="3600">
                <a:latin typeface="Calibri" pitchFamily="34" charset="0"/>
              </a:rPr>
              <a:t>----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429250" y="4572000"/>
            <a:ext cx="647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9" grpId="0"/>
      <p:bldP spid="35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2355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323850" y="1989138"/>
            <a:ext cx="12954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pic>
        <p:nvPicPr>
          <p:cNvPr id="23557" name="Picture 2" descr="http://picm.photophoto.cn/005/001/005/001005003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17"/>
          <a:stretch>
            <a:fillRect/>
          </a:stretch>
        </p:blipFill>
        <p:spPr bwMode="auto">
          <a:xfrm>
            <a:off x="500063" y="3071813"/>
            <a:ext cx="6659562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矩形 11"/>
          <p:cNvSpPr>
            <a:spLocks noChangeArrowheads="1"/>
          </p:cNvSpPr>
          <p:nvPr/>
        </p:nvSpPr>
        <p:spPr bwMode="auto">
          <a:xfrm>
            <a:off x="785813" y="3714750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叮咚        叫喳喳   </a:t>
            </a:r>
            <a:endParaRPr lang="en-US" altLang="zh-CN" sz="3600">
              <a:latin typeface="Calibri" pitchFamily="34" charset="0"/>
            </a:endParaRPr>
          </a:p>
          <a:p>
            <a:r>
              <a:rPr lang="zh-CN" altLang="en-US" sz="3600">
                <a:latin typeface="Calibri" pitchFamily="34" charset="0"/>
              </a:rPr>
              <a:t>绕过　　山路弯弯  </a:t>
            </a:r>
            <a:endParaRPr lang="en-US" altLang="zh-CN" sz="3600">
              <a:latin typeface="Calibri" pitchFamily="34" charset="0"/>
            </a:endParaRPr>
          </a:p>
          <a:p>
            <a:r>
              <a:rPr lang="zh-CN" altLang="en-US" sz="3600">
                <a:latin typeface="Calibri" pitchFamily="34" charset="0"/>
              </a:rPr>
              <a:t>山崖       摇篮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57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868863"/>
            <a:ext cx="216217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Box 6"/>
          <p:cNvSpPr txBox="1">
            <a:spLocks noChangeArrowheads="1"/>
          </p:cNvSpPr>
          <p:nvPr/>
        </p:nvSpPr>
        <p:spPr bwMode="auto">
          <a:xfrm>
            <a:off x="2428875" y="1285875"/>
            <a:ext cx="29543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一、导入新课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50" y="2143125"/>
            <a:ext cx="8032750" cy="2862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※</a:t>
            </a:r>
            <a:r>
              <a:rPr lang="zh-CN" altLang="en-US" sz="3600" dirty="0">
                <a:latin typeface="+mn-ea"/>
                <a:ea typeface="+mn-ea"/>
              </a:rPr>
              <a:t>谁去过大山？描述下你眼中的山是怎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么的？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※</a:t>
            </a:r>
            <a:r>
              <a:rPr lang="zh-CN" altLang="en-US" sz="3600" dirty="0">
                <a:latin typeface="+mn-ea"/>
                <a:ea typeface="+mn-ea"/>
              </a:rPr>
              <a:t>今天我们就一起去感受大山美妙的歌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声，金竹林、绿茶的美景，体会山路弯</a:t>
            </a:r>
            <a:endParaRPr lang="en-US" altLang="zh-CN" sz="36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弯的意境。</a:t>
            </a:r>
            <a:endParaRPr lang="zh-CN" altLang="en-US" sz="36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</TotalTime>
  <Words>895</Words>
  <Application>Microsoft Office PowerPoint</Application>
  <PresentationFormat>全屏显示(4:3)</PresentationFormat>
  <Paragraphs>154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25</vt:i4>
      </vt:variant>
    </vt:vector>
  </HeadingPairs>
  <TitlesOfParts>
    <vt:vector size="48" baseType="lpstr">
      <vt:lpstr>Calibri</vt:lpstr>
      <vt:lpstr>宋体</vt:lpstr>
      <vt:lpstr>Arial</vt:lpstr>
      <vt:lpstr>华文楷体</vt:lpstr>
      <vt:lpstr>Candara</vt:lpstr>
      <vt:lpstr>方正大标宋简体</vt:lpstr>
      <vt:lpstr>黑体</vt:lpstr>
      <vt:lpstr>微软雅黑</vt:lpstr>
      <vt:lpstr>华文新魏</vt:lpstr>
      <vt:lpstr>Wingdings</vt:lpstr>
      <vt:lpstr>楷体_GB2312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dcterms:modified xsi:type="dcterms:W3CDTF">2018-09-15T16:35:17Z</dcterms:modified>
  <cp:category/>
</cp:coreProperties>
</file>