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1"/>
  </p:notesMasterIdLst>
  <p:sldIdLst>
    <p:sldId id="256" r:id="rId2"/>
    <p:sldId id="271" r:id="rId3"/>
    <p:sldId id="264" r:id="rId4"/>
    <p:sldId id="263" r:id="rId5"/>
    <p:sldId id="300" r:id="rId6"/>
    <p:sldId id="301" r:id="rId7"/>
    <p:sldId id="302" r:id="rId8"/>
    <p:sldId id="303" r:id="rId9"/>
    <p:sldId id="261" r:id="rId10"/>
    <p:sldId id="304" r:id="rId11"/>
    <p:sldId id="307" r:id="rId12"/>
    <p:sldId id="305" r:id="rId13"/>
    <p:sldId id="306" r:id="rId14"/>
    <p:sldId id="308" r:id="rId15"/>
    <p:sldId id="309" r:id="rId16"/>
    <p:sldId id="310" r:id="rId17"/>
    <p:sldId id="266" r:id="rId18"/>
    <p:sldId id="311" r:id="rId19"/>
    <p:sldId id="298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2F5A84AB-67F2-438A-98D2-5726BD8003D2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35" y="2243137"/>
            <a:ext cx="2411348" cy="300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50" y="2558820"/>
            <a:ext cx="335280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18437"/>
          <p:cNvSpPr>
            <a:spLocks noGrp="1" noChangeArrowheads="1"/>
          </p:cNvSpPr>
          <p:nvPr/>
        </p:nvSpPr>
        <p:spPr bwMode="auto">
          <a:xfrm>
            <a:off x="122361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 smtClean="0">
                <a:sym typeface="Calibri" panose="020F0502020204030204" pitchFamily="34" charset="0"/>
              </a:rPr>
              <a:t>孙悟空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  <p:sp>
        <p:nvSpPr>
          <p:cNvPr id="11" name="矩形 18437"/>
          <p:cNvSpPr>
            <a:spLocks noGrp="1" noChangeArrowheads="1"/>
          </p:cNvSpPr>
          <p:nvPr/>
        </p:nvSpPr>
        <p:spPr bwMode="auto">
          <a:xfrm>
            <a:off x="493202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 smtClean="0">
                <a:sym typeface="Calibri" panose="020F0502020204030204" pitchFamily="34" charset="0"/>
              </a:rPr>
              <a:t>葫芦娃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122361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皮皮鲁</a:t>
            </a:r>
          </a:p>
        </p:txBody>
      </p:sp>
      <p:sp>
        <p:nvSpPr>
          <p:cNvPr id="8" name="矩形 18437"/>
          <p:cNvSpPr>
            <a:spLocks noGrp="1" noChangeArrowheads="1"/>
          </p:cNvSpPr>
          <p:nvPr/>
        </p:nvSpPr>
        <p:spPr bwMode="auto">
          <a:xfrm>
            <a:off x="493202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蓝精灵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735" y="2420930"/>
            <a:ext cx="2135064" cy="281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40" y="2640985"/>
            <a:ext cx="3167597" cy="237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122361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阿凡提</a:t>
            </a:r>
          </a:p>
        </p:txBody>
      </p:sp>
      <p:sp>
        <p:nvSpPr>
          <p:cNvPr id="8" name="矩形 18437"/>
          <p:cNvSpPr>
            <a:spLocks noGrp="1" noChangeArrowheads="1"/>
          </p:cNvSpPr>
          <p:nvPr/>
        </p:nvSpPr>
        <p:spPr bwMode="auto">
          <a:xfrm>
            <a:off x="493202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>
                <a:sym typeface="Calibri" panose="020F0502020204030204" pitchFamily="34" charset="0"/>
              </a:rPr>
              <a:t>米老鼠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698" y="2420930"/>
            <a:ext cx="3616722" cy="208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1681" y="2597150"/>
            <a:ext cx="2719874" cy="259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122361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 smtClean="0">
                <a:sym typeface="Calibri" panose="020F0502020204030204" pitchFamily="34" charset="0"/>
              </a:rPr>
              <a:t>黑猫警长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  <p:sp>
        <p:nvSpPr>
          <p:cNvPr id="8" name="矩形 18437"/>
          <p:cNvSpPr>
            <a:spLocks noGrp="1" noChangeArrowheads="1"/>
          </p:cNvSpPr>
          <p:nvPr/>
        </p:nvSpPr>
        <p:spPr bwMode="auto">
          <a:xfrm>
            <a:off x="493202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 smtClean="0">
                <a:sym typeface="Calibri" panose="020F0502020204030204" pitchFamily="34" charset="0"/>
              </a:rPr>
              <a:t>小熊维尼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745" y="2247256"/>
            <a:ext cx="2160150" cy="257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80" y="2420930"/>
            <a:ext cx="2425737" cy="252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3779945" y="5517145"/>
            <a:ext cx="208845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dirty="0" smtClean="0">
                <a:sym typeface="Calibri" panose="020F0502020204030204" pitchFamily="34" charset="0"/>
              </a:rPr>
              <a:t>白雪公主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3357" y="1769269"/>
            <a:ext cx="2697285" cy="36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1479438" y="2780955"/>
            <a:ext cx="5992275" cy="17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本</a:t>
            </a:r>
            <a:r>
              <a:rPr lang="zh-CN" altLang="zh-CN" sz="3200" dirty="0"/>
              <a:t>课的动画人物中来源于外国的有（蓝精灵、米老鼠、小熊维尼和白雪公主）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8437"/>
          <p:cNvSpPr>
            <a:spLocks noGrp="1" noChangeArrowheads="1"/>
          </p:cNvSpPr>
          <p:nvPr/>
        </p:nvSpPr>
        <p:spPr bwMode="auto">
          <a:xfrm>
            <a:off x="1479438" y="2780955"/>
            <a:ext cx="6557281" cy="32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dirty="0"/>
              <a:t>这节识字课，通过介绍经典的动画人物，让我们认识了一些生字，并且知道，生活中随时都有可以认字，即使看动画片的时候，也可以认识很多新字。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355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23557"/>
          <p:cNvSpPr txBox="1">
            <a:spLocks noChangeArrowheads="1"/>
          </p:cNvSpPr>
          <p:nvPr/>
        </p:nvSpPr>
        <p:spPr bwMode="auto">
          <a:xfrm>
            <a:off x="179388" y="2060575"/>
            <a:ext cx="88566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以后</a:t>
            </a:r>
            <a:r>
              <a:rPr lang="zh-CN" altLang="zh-CN" sz="3200" dirty="0"/>
              <a:t>再看自己喜欢的电视时，我会再额外注意下有没有自己不认识的字，然后一边看电视，一边能认识很多新字，真是一举两得啊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355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拓展延伸</a:t>
            </a:r>
            <a:endParaRPr lang="zh-CN" altLang="en-US" dirty="0"/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23557"/>
          <p:cNvSpPr txBox="1">
            <a:spLocks noChangeArrowheads="1"/>
          </p:cNvSpPr>
          <p:nvPr/>
        </p:nvSpPr>
        <p:spPr bwMode="auto">
          <a:xfrm>
            <a:off x="997864" y="2644170"/>
            <a:ext cx="58863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/>
              <a:t>其他动画人物</a:t>
            </a:r>
            <a:endParaRPr lang="en-US" altLang="zh-CN" sz="3200" dirty="0" smtClean="0"/>
          </a:p>
          <a:p>
            <a:r>
              <a:rPr lang="zh-CN" altLang="en-US" sz="3200" dirty="0" smtClean="0"/>
              <a:t>猪八戒        舒克        贝塔</a:t>
            </a:r>
            <a:endParaRPr lang="en-US" altLang="zh-CN" sz="3200" dirty="0" smtClean="0"/>
          </a:p>
          <a:p>
            <a:r>
              <a:rPr lang="zh-CN" altLang="en-US" sz="3200" dirty="0" smtClean="0"/>
              <a:t>大头儿子    兔八哥      光头强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25601"/>
          <p:cNvSpPr>
            <a:spLocks noGrp="1"/>
          </p:cNvSpPr>
          <p:nvPr>
            <p:ph idx="1"/>
          </p:nvPr>
        </p:nvSpPr>
        <p:spPr>
          <a:xfrm>
            <a:off x="612775" y="1917363"/>
            <a:ext cx="8229600" cy="237569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zh-CN" sz="4000" dirty="0" smtClean="0"/>
              <a:t> </a:t>
            </a:r>
            <a:r>
              <a:rPr lang="zh-CN" altLang="en-US" sz="4000" dirty="0" smtClean="0"/>
              <a:t>给汉字加上偏旁，变成新字。</a:t>
            </a:r>
            <a:endParaRPr lang="en-US" altLang="zh-CN" sz="4000" dirty="0"/>
          </a:p>
          <a:p>
            <a:pPr marL="0" indent="0">
              <a:buNone/>
            </a:pPr>
            <a:r>
              <a:rPr lang="en-US" altLang="zh-CN" sz="4000" dirty="0" smtClean="0"/>
              <a:t>1.</a:t>
            </a:r>
            <a:r>
              <a:rPr lang="zh-CN" altLang="zh-CN" sz="4000" dirty="0" smtClean="0"/>
              <a:t>监</a:t>
            </a:r>
            <a:r>
              <a:rPr lang="en-US" altLang="zh-CN" sz="4000" dirty="0"/>
              <a:t>+</a:t>
            </a:r>
            <a:r>
              <a:rPr lang="en-US" altLang="zh-CN" sz="4000" u="sng" dirty="0"/>
              <a:t>     </a:t>
            </a:r>
            <a:r>
              <a:rPr lang="en-US" altLang="zh-CN" sz="4000" dirty="0" smtClean="0"/>
              <a:t>=</a:t>
            </a:r>
            <a:endParaRPr lang="en-US" altLang="zh-CN" sz="4000" dirty="0"/>
          </a:p>
          <a:p>
            <a:pPr marL="0" indent="0">
              <a:buNone/>
            </a:pPr>
            <a:r>
              <a:rPr lang="en-US" altLang="zh-CN" sz="4000" dirty="0" smtClean="0"/>
              <a:t>2.</a:t>
            </a:r>
            <a:r>
              <a:rPr lang="zh-CN" altLang="zh-CN" sz="4000" dirty="0" smtClean="0"/>
              <a:t>苗</a:t>
            </a:r>
            <a:r>
              <a:rPr lang="en-US" altLang="zh-CN" sz="4000" dirty="0"/>
              <a:t>+</a:t>
            </a:r>
            <a:r>
              <a:rPr lang="en-US" altLang="zh-CN" sz="4000" u="sng" dirty="0"/>
              <a:t>     </a:t>
            </a:r>
            <a:r>
              <a:rPr lang="en-US" altLang="zh-CN" sz="4000" dirty="0"/>
              <a:t>=</a:t>
            </a:r>
            <a:endParaRPr lang="zh-CN" altLang="zh-CN" sz="4000" dirty="0"/>
          </a:p>
        </p:txBody>
      </p:sp>
      <p:sp>
        <p:nvSpPr>
          <p:cNvPr id="24578" name="同侧圆角矩形 2"/>
          <p:cNvSpPr>
            <a:spLocks noChangeArrowheads="1"/>
          </p:cNvSpPr>
          <p:nvPr/>
        </p:nvSpPr>
        <p:spPr bwMode="auto">
          <a:xfrm>
            <a:off x="488950" y="8445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88950" y="14208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316413"/>
            <a:ext cx="237648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识字8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49500"/>
            <a:ext cx="51673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5"/>
          <p:cNvSpPr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179388" y="1844675"/>
            <a:ext cx="87852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600" b="1" dirty="0" smtClean="0">
                <a:sym typeface="Calibri" panose="020F0502020204030204" pitchFamily="34" charset="0"/>
              </a:rPr>
              <a:t>什么是动画片</a:t>
            </a:r>
            <a:endParaRPr lang="zh-CN" altLang="en-US" sz="3600" b="1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600" dirty="0" smtClean="0">
                <a:sym typeface="Calibri" panose="020F0502020204030204" pitchFamily="34" charset="0"/>
              </a:rPr>
              <a:t>    动画</a:t>
            </a:r>
            <a:r>
              <a:rPr lang="zh-CN" altLang="en-US" sz="3600" dirty="0">
                <a:sym typeface="Calibri" panose="020F0502020204030204" pitchFamily="34" charset="0"/>
              </a:rPr>
              <a:t>所指的是由许多帧静止的画面连续播放时的过程</a:t>
            </a:r>
            <a:r>
              <a:rPr lang="zh-CN" altLang="en-US" sz="3600" dirty="0" smtClean="0">
                <a:sym typeface="Calibri" panose="020F0502020204030204" pitchFamily="34" charset="0"/>
              </a:rPr>
              <a:t>。在中国又叫做</a:t>
            </a:r>
            <a:r>
              <a:rPr lang="zh-CN" altLang="en-US" sz="3600" dirty="0">
                <a:sym typeface="Calibri" panose="020F0502020204030204" pitchFamily="34" charset="0"/>
              </a:rPr>
              <a:t>美术片。中国美术电影始于二十年代初</a:t>
            </a:r>
            <a:r>
              <a:rPr lang="zh-CN" altLang="en-US" sz="3600" dirty="0" smtClean="0">
                <a:sym typeface="Calibri" panose="020F0502020204030204" pitchFamily="34" charset="0"/>
              </a:rPr>
              <a:t>，“万氏兄弟”在</a:t>
            </a:r>
            <a:r>
              <a:rPr lang="zh-CN" altLang="en-US" sz="3600" dirty="0">
                <a:sym typeface="Calibri" panose="020F0502020204030204" pitchFamily="34" charset="0"/>
              </a:rPr>
              <a:t>上海拍摄了中国最早一批动画片。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8194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8197"/>
          <p:cNvSpPr>
            <a:spLocks noGrp="1" noChangeArrowheads="1"/>
          </p:cNvSpPr>
          <p:nvPr/>
        </p:nvSpPr>
        <p:spPr bwMode="auto">
          <a:xfrm>
            <a:off x="457200" y="2606119"/>
            <a:ext cx="8723313" cy="226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</a:pPr>
            <a:r>
              <a:rPr lang="zh-CN" altLang="en-US" sz="4000" dirty="0" smtClean="0">
                <a:sym typeface="Calibri" panose="020F0502020204030204" pitchFamily="34" charset="0"/>
              </a:rPr>
              <a:t>本课共介绍了几个动画形象？</a:t>
            </a:r>
            <a:endParaRPr lang="zh-CN" altLang="en-US" sz="4000" dirty="0">
              <a:sym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</a:pPr>
            <a:r>
              <a:rPr lang="zh-CN" altLang="en-US" sz="4000" dirty="0" smtClean="0">
                <a:sym typeface="Calibri" panose="020F0502020204030204" pitchFamily="34" charset="0"/>
              </a:rPr>
              <a:t>他们分别出自哪部动画片？</a:t>
            </a:r>
            <a:endParaRPr lang="zh-CN" altLang="en-US" sz="40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悟      鲁      警      维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2852960"/>
            <a:ext cx="80522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lǔ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jǐng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wéi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hú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葫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芦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娃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lú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wá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lán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蓝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阿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凡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4683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smtClean="0">
                <a:latin typeface="宋体" panose="02010600030101010101" pitchFamily="2" charset="-122"/>
                <a:ea typeface="楷体_GB2312" pitchFamily="1" charset="-122"/>
              </a:rPr>
              <a:t>ā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fán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māo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猫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熊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尼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xióng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ní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843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1843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5388" y="941388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18437"/>
          <p:cNvSpPr>
            <a:spLocks noGrp="1" noChangeArrowheads="1"/>
          </p:cNvSpPr>
          <p:nvPr/>
        </p:nvSpPr>
        <p:spPr bwMode="auto">
          <a:xfrm>
            <a:off x="179388" y="1989138"/>
            <a:ext cx="8785225" cy="366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>
                <a:sym typeface="Calibri" panose="020F0502020204030204" pitchFamily="34" charset="0"/>
              </a:rPr>
              <a:t>汉字的造字方法</a:t>
            </a:r>
          </a:p>
          <a:p>
            <a:pPr>
              <a:spcBef>
                <a:spcPct val="20000"/>
              </a:spcBef>
            </a:pPr>
            <a:endParaRPr lang="zh-CN" altLang="en-US" sz="2000" b="1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000">
                <a:sym typeface="Calibri" panose="020F0502020204030204" pitchFamily="34" charset="0"/>
              </a:rPr>
              <a:t>        </a:t>
            </a:r>
            <a:r>
              <a:rPr lang="zh-CN" altLang="en-US" sz="2800">
                <a:sym typeface="Calibri" panose="020F0502020204030204" pitchFamily="34" charset="0"/>
              </a:rPr>
              <a:t>   汉字的造字方法有象形、指事、会意、形声。我国古代对造字法有“六书”的提法，除了上述四种外，还包括转注和假借。但严格</a:t>
            </a:r>
            <a:r>
              <a:rPr lang="zh-CN" altLang="en-US" sz="2800"/>
              <a:t>来</a:t>
            </a:r>
            <a:r>
              <a:rPr lang="zh-CN" altLang="en-US" sz="2800">
                <a:sym typeface="Calibri" panose="020F0502020204030204" pitchFamily="34" charset="0"/>
              </a:rPr>
              <a:t>说，这两种应属于用字的方法。</a:t>
            </a:r>
          </a:p>
          <a:p>
            <a:pPr>
              <a:spcBef>
                <a:spcPct val="20000"/>
              </a:spcBef>
            </a:pPr>
            <a:r>
              <a:rPr lang="zh-CN" altLang="en-US" sz="2800">
                <a:sym typeface="Calibri" panose="020F0502020204030204" pitchFamily="34" charset="0"/>
              </a:rPr>
              <a:t>         关于汉字的造字法，从汉朝以来，相沿有“六书”的说法。六书之首，就是象形法。</a:t>
            </a:r>
            <a:endParaRPr lang="zh-CN" altLang="en-US" sz="320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622</Words>
  <Application>Microsoft Office PowerPoint</Application>
  <PresentationFormat>全屏显示(4:3)</PresentationFormat>
  <Paragraphs>86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111</cp:revision>
  <dcterms:created xsi:type="dcterms:W3CDTF">2015-10-09T04:54:00Z</dcterms:created>
  <dcterms:modified xsi:type="dcterms:W3CDTF">2018-03-12T10:16:44Z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