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66" r:id="rId2"/>
    <p:sldId id="267" r:id="rId3"/>
    <p:sldId id="268" r:id="rId4"/>
    <p:sldId id="256" r:id="rId5"/>
    <p:sldId id="260" r:id="rId6"/>
    <p:sldId id="273" r:id="rId7"/>
    <p:sldId id="257" r:id="rId8"/>
    <p:sldId id="258" r:id="rId9"/>
    <p:sldId id="259" r:id="rId10"/>
    <p:sldId id="261" r:id="rId11"/>
    <p:sldId id="269" r:id="rId12"/>
    <p:sldId id="271" r:id="rId13"/>
    <p:sldId id="262" r:id="rId14"/>
    <p:sldId id="263" r:id="rId15"/>
    <p:sldId id="264" r:id="rId16"/>
    <p:sldId id="275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498" y="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526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29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386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8123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2323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1577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134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577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526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732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8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924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016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953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18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015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79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D196FC8-AAF8-41A0-A018-DE63D39D0E9F}" type="datetimeFigureOut">
              <a:rPr lang="zh-CN" altLang="en-US" smtClean="0"/>
              <a:pPr/>
              <a:t>2020/12/11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B3359-C79C-4923-8EAF-41C4F1EA93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8934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7%A4%BE%E4%BC%9A%E6%B4%BB%E5%8A%A8%E5%AE%B6/9719483" TargetMode="External"/><Relationship Id="rId3" Type="http://schemas.openxmlformats.org/officeDocument/2006/relationships/hyperlink" Target="https://baike.baidu.com/item/%E6%B1%9F%E8%8B%8F/154268" TargetMode="External"/><Relationship Id="rId7" Type="http://schemas.openxmlformats.org/officeDocument/2006/relationships/hyperlink" Target="https://baike.baidu.com/item/%E6%B0%91%E6%97%8F%E5%AD%A6%E5%AE%B6/10343779" TargetMode="External"/><Relationship Id="rId12" Type="http://schemas.openxmlformats.org/officeDocument/2006/relationships/hyperlink" Target="https://baike.baidu.com/item/%E4%B8%AD%E5%9B%BD%E4%BA%BA%E6%B0%91%E6%94%BF%E6%B2%BB%E5%8D%8F%E5%95%86%E4%BC%9A%E8%AE%AE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4%BA%BA%E7%B1%BB%E5%AD%A6%E5%AE%B6/8969048" TargetMode="External"/><Relationship Id="rId11" Type="http://schemas.openxmlformats.org/officeDocument/2006/relationships/hyperlink" Target="https://baike.baidu.com/item/%E5%85%A8%E5%9B%BD%E4%BA%BA%E6%B0%91%E4%BB%A3%E8%A1%A8%E5%A4%A7%E4%BC%9A%E5%B8%B8%E5%8A%A1%E5%A7%94%E5%91%98%E4%BC%9A/689890" TargetMode="External"/><Relationship Id="rId5" Type="http://schemas.openxmlformats.org/officeDocument/2006/relationships/hyperlink" Target="https://baike.baidu.com/item/%E7%A4%BE%E4%BC%9A%E5%AD%A6%E5%AE%B6/1216425" TargetMode="External"/><Relationship Id="rId10" Type="http://schemas.openxmlformats.org/officeDocument/2006/relationships/hyperlink" Target="https://baike.baidu.com/item/%E4%BA%BA%E7%B1%BB%E5%AD%A6/398754" TargetMode="External"/><Relationship Id="rId4" Type="http://schemas.openxmlformats.org/officeDocument/2006/relationships/hyperlink" Target="https://baike.baidu.com/item/%E5%90%B4%E6%B1%9F/818" TargetMode="External"/><Relationship Id="rId9" Type="http://schemas.openxmlformats.org/officeDocument/2006/relationships/hyperlink" Target="https://baike.baidu.com/item/%E7%A4%BE%E4%BC%9A%E5%AD%A6/283098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BE6FD6-3D45-4E73-97A5-B49CBF3946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5656" y="1027112"/>
            <a:ext cx="2371710" cy="1969840"/>
          </a:xfrm>
        </p:spPr>
        <p:txBody>
          <a:bodyPr>
            <a:noAutofit/>
          </a:bodyPr>
          <a:lstStyle/>
          <a:p>
            <a:r>
              <a:rPr lang="zh-CN" altLang="en-US" sz="8000" b="1" dirty="0"/>
              <a:t>军事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2BEE77A-C9A5-48F3-A281-34C6F8375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1736" y="1762198"/>
            <a:ext cx="2282512" cy="1969839"/>
          </a:xfrm>
        </p:spPr>
        <p:txBody>
          <a:bodyPr anchor="ctr">
            <a:noAutofit/>
          </a:bodyPr>
          <a:lstStyle/>
          <a:p>
            <a:r>
              <a:rPr lang="zh-CN" altLang="en-US" sz="8000" b="1" dirty="0">
                <a:solidFill>
                  <a:schemeClr val="tx1"/>
                </a:solidFill>
              </a:rPr>
              <a:t>经济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50FC26-BA01-484E-BFB3-708993D72B2F}"/>
              </a:ext>
            </a:extLst>
          </p:cNvPr>
          <p:cNvSpPr txBox="1"/>
          <p:nvPr/>
        </p:nvSpPr>
        <p:spPr>
          <a:xfrm>
            <a:off x="2147001" y="315793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华文隶书" panose="02010800040101010101" pitchFamily="2" charset="-122"/>
                <a:ea typeface="华文隶书" panose="02010800040101010101" pitchFamily="2" charset="-122"/>
              </a:rPr>
              <a:t>政治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6AD4F2-9925-4850-B95E-DBEE2E0E467B}"/>
              </a:ext>
            </a:extLst>
          </p:cNvPr>
          <p:cNvSpPr txBox="1"/>
          <p:nvPr/>
        </p:nvSpPr>
        <p:spPr>
          <a:xfrm>
            <a:off x="3639339" y="4093226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科技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B61E39-4F47-462D-9211-CB095FC905A5}"/>
              </a:ext>
            </a:extLst>
          </p:cNvPr>
          <p:cNvSpPr txBox="1"/>
          <p:nvPr/>
        </p:nvSpPr>
        <p:spPr>
          <a:xfrm>
            <a:off x="4942912" y="3527266"/>
            <a:ext cx="1213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</a:p>
        </p:txBody>
      </p:sp>
    </p:spTree>
    <p:extLst>
      <p:ext uri="{BB962C8B-B14F-4D97-AF65-F5344CB8AC3E}">
        <p14:creationId xmlns:p14="http://schemas.microsoft.com/office/powerpoint/2010/main" val="203436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  <p:bldP spid="3" grpId="2" build="p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60"/>
            <a:ext cx="9144000" cy="6858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051720" y="404664"/>
            <a:ext cx="428835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中国社会的本色：</a:t>
            </a:r>
          </a:p>
        </p:txBody>
      </p:sp>
      <p:sp>
        <p:nvSpPr>
          <p:cNvPr id="17" name="下箭头 16"/>
          <p:cNvSpPr/>
          <p:nvPr/>
        </p:nvSpPr>
        <p:spPr>
          <a:xfrm>
            <a:off x="4211960" y="1340768"/>
            <a:ext cx="360040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419872" y="1988840"/>
            <a:ext cx="1872208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乡土性</a:t>
            </a:r>
          </a:p>
        </p:txBody>
      </p:sp>
      <p:sp>
        <p:nvSpPr>
          <p:cNvPr id="19" name="下箭头 18"/>
          <p:cNvSpPr/>
          <p:nvPr/>
        </p:nvSpPr>
        <p:spPr>
          <a:xfrm rot="2713889" flipH="1">
            <a:off x="2906793" y="2857174"/>
            <a:ext cx="308381" cy="7116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下箭头 19"/>
          <p:cNvSpPr/>
          <p:nvPr/>
        </p:nvSpPr>
        <p:spPr>
          <a:xfrm rot="18543266" flipH="1">
            <a:off x="5515323" y="2846336"/>
            <a:ext cx="332330" cy="7332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619672" y="3573016"/>
            <a:ext cx="1210588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土地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4048" y="3573016"/>
            <a:ext cx="3262432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土头土脑的人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11066" y="4580450"/>
            <a:ext cx="6614461" cy="9541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明确：土里刨食，地里淘金</a:t>
            </a:r>
          </a:p>
          <a:p>
            <a:r>
              <a:rPr lang="zh-CN" altLang="en-US" sz="2800" b="1" dirty="0">
                <a:solidFill>
                  <a:srgbClr val="FF0000"/>
                </a:solidFill>
              </a:rPr>
              <a:t>这是百姓安身立命之所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242483B-9C9D-43A1-A41E-5E597C7CB578}"/>
              </a:ext>
            </a:extLst>
          </p:cNvPr>
          <p:cNvSpPr/>
          <p:nvPr/>
        </p:nvSpPr>
        <p:spPr>
          <a:xfrm>
            <a:off x="1100794" y="5733256"/>
            <a:ext cx="6824733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土色</a:t>
            </a:r>
            <a:r>
              <a:rPr lang="en-US" altLang="zh-CN" sz="4400" b="1" dirty="0">
                <a:solidFill>
                  <a:srgbClr val="FF0000"/>
                </a:solidFill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</a:rPr>
              <a:t>辛劳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dministrator\Desktop\老照片\002.jpg">
            <a:extLst>
              <a:ext uri="{FF2B5EF4-FFF2-40B4-BE49-F238E27FC236}">
                <a16:creationId xmlns:a16="http://schemas.microsoft.com/office/drawing/2014/main" id="{F08BDF8F-8DC0-4585-9371-2EC84329D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72716"/>
            <a:ext cx="9143999" cy="5112568"/>
          </a:xfrm>
          <a:prstGeom prst="rect">
            <a:avLst/>
          </a:prstGeom>
          <a:noFill/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id="{0726B064-9ED7-4CC8-B9A2-D4E52EF8F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126" y="1052736"/>
            <a:ext cx="8128321" cy="151216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4000" b="1" dirty="0"/>
              <a:t>赖以生存的土地给中国百姓带来什么弊端？人们又是如何解决困境？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2243D797-DCB5-409A-BB01-A5AD30D2B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853" y="3140968"/>
            <a:ext cx="7952593" cy="1296144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002060"/>
                </a:solidFill>
              </a:rPr>
              <a:t>世代束缚、捆绑</a:t>
            </a:r>
            <a:r>
              <a:rPr lang="zh-CN" altLang="en-US" sz="4000" dirty="0"/>
              <a:t>在土地上</a:t>
            </a:r>
            <a:r>
              <a:rPr lang="en-US" altLang="zh-CN" sz="4000" dirty="0"/>
              <a:t>——</a:t>
            </a:r>
            <a:r>
              <a:rPr lang="zh-CN" altLang="en-US" sz="4000" dirty="0"/>
              <a:t>传承</a:t>
            </a:r>
            <a:endParaRPr lang="en-US" altLang="zh-CN" sz="4000" dirty="0"/>
          </a:p>
          <a:p>
            <a:pPr marL="0" indent="0">
              <a:buNone/>
            </a:pPr>
            <a:r>
              <a:rPr lang="zh-CN" altLang="en-US" sz="4000" b="1" dirty="0"/>
              <a:t>聚村而居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守护</a:t>
            </a:r>
            <a:endParaRPr lang="en-US" altLang="zh-CN" sz="4000" b="1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zh-CN" altLang="en-US" sz="32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1C72A09-745F-4EBC-BC80-A165EBFD8F2B}"/>
              </a:ext>
            </a:extLst>
          </p:cNvPr>
          <p:cNvSpPr/>
          <p:nvPr/>
        </p:nvSpPr>
        <p:spPr>
          <a:xfrm>
            <a:off x="1146022" y="5014965"/>
            <a:ext cx="1213794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</a:rPr>
              <a:t>土色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F62D4B7-3CD5-436C-8F28-F97A91377740}"/>
              </a:ext>
            </a:extLst>
          </p:cNvPr>
          <p:cNvSpPr/>
          <p:nvPr/>
        </p:nvSpPr>
        <p:spPr>
          <a:xfrm>
            <a:off x="6732240" y="4979537"/>
            <a:ext cx="1210588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2060"/>
                </a:solidFill>
              </a:rPr>
              <a:t>厚重</a:t>
            </a: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D83CC243-C335-4C92-89E0-530A4BEFD84A}"/>
              </a:ext>
            </a:extLst>
          </p:cNvPr>
          <p:cNvSpPr/>
          <p:nvPr/>
        </p:nvSpPr>
        <p:spPr>
          <a:xfrm>
            <a:off x="5889782" y="5131313"/>
            <a:ext cx="498104" cy="4043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FC012A7-7857-49DE-B021-25DCE9CEBD74}"/>
              </a:ext>
            </a:extLst>
          </p:cNvPr>
          <p:cNvSpPr/>
          <p:nvPr/>
        </p:nvSpPr>
        <p:spPr>
          <a:xfrm>
            <a:off x="3570356" y="4987069"/>
            <a:ext cx="223651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2060"/>
                </a:solidFill>
              </a:rPr>
              <a:t>传承守护</a:t>
            </a:r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5F746DBE-5864-4FB4-AC27-548D9BF046E2}"/>
              </a:ext>
            </a:extLst>
          </p:cNvPr>
          <p:cNvSpPr/>
          <p:nvPr/>
        </p:nvSpPr>
        <p:spPr>
          <a:xfrm>
            <a:off x="2673735" y="5166741"/>
            <a:ext cx="498104" cy="4043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9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AD.jpg">
            <a:extLst>
              <a:ext uri="{FF2B5EF4-FFF2-40B4-BE49-F238E27FC236}">
                <a16:creationId xmlns:a16="http://schemas.microsoft.com/office/drawing/2014/main" id="{7548503B-F9DE-4C7E-B68F-45CDE0FEC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9" name="标题 8">
            <a:extLst>
              <a:ext uri="{FF2B5EF4-FFF2-40B4-BE49-F238E27FC236}">
                <a16:creationId xmlns:a16="http://schemas.microsoft.com/office/drawing/2014/main" id="{80D8288C-F293-438C-8763-EB28CAFC5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452718"/>
            <a:ext cx="8640960" cy="140053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4000" b="1" dirty="0"/>
              <a:t>聚村而居的乡民们形成了怎样的社会？又有着了哪些优秀的文化氛围</a:t>
            </a:r>
            <a:r>
              <a:rPr lang="zh-CN" altLang="en-US" b="1" dirty="0"/>
              <a:t>？</a:t>
            </a:r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2FCC8227-C60C-4141-83FE-C43288FB5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700" y="2052926"/>
            <a:ext cx="3744300" cy="29518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熟人的社会：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团结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自由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信任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12" name="TextBox 17">
            <a:extLst>
              <a:ext uri="{FF2B5EF4-FFF2-40B4-BE49-F238E27FC236}">
                <a16:creationId xmlns:a16="http://schemas.microsoft.com/office/drawing/2014/main" id="{8407A34E-54E1-461E-979E-2F714496929F}"/>
              </a:ext>
            </a:extLst>
          </p:cNvPr>
          <p:cNvSpPr txBox="1"/>
          <p:nvPr/>
        </p:nvSpPr>
        <p:spPr>
          <a:xfrm>
            <a:off x="6156176" y="2305965"/>
            <a:ext cx="1872208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土   色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F00A67B0-B3E5-4B14-918A-4B36924B7BF2}"/>
              </a:ext>
            </a:extLst>
          </p:cNvPr>
          <p:cNvSpPr txBox="1"/>
          <p:nvPr/>
        </p:nvSpPr>
        <p:spPr>
          <a:xfrm>
            <a:off x="5796020" y="4032459"/>
            <a:ext cx="252028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朴实、亲切</a:t>
            </a:r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id="{4744C6E1-D1B2-4827-8A95-184D0B344431}"/>
              </a:ext>
            </a:extLst>
          </p:cNvPr>
          <p:cNvSpPr/>
          <p:nvPr/>
        </p:nvSpPr>
        <p:spPr>
          <a:xfrm>
            <a:off x="4902462" y="2488518"/>
            <a:ext cx="864096" cy="4043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箭头: 下 14">
            <a:extLst>
              <a:ext uri="{FF2B5EF4-FFF2-40B4-BE49-F238E27FC236}">
                <a16:creationId xmlns:a16="http://schemas.microsoft.com/office/drawing/2014/main" id="{5C0FBA14-C914-48EF-8274-9F1509C7A4DE}"/>
              </a:ext>
            </a:extLst>
          </p:cNvPr>
          <p:cNvSpPr/>
          <p:nvPr/>
        </p:nvSpPr>
        <p:spPr>
          <a:xfrm>
            <a:off x="6840252" y="3317033"/>
            <a:ext cx="50405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3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95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1124744"/>
            <a:ext cx="5040560" cy="440120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中国社会的</a:t>
            </a:r>
            <a:r>
              <a:rPr lang="zh-CN" altLang="en-US" sz="4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土色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内涵：</a:t>
            </a:r>
          </a:p>
          <a:p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辛劳、厚重、纯朴、亲切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 descr="图片包含 室内, 杯子, 桌子, 男人&#10;&#10;描述已自动生成">
            <a:extLst>
              <a:ext uri="{FF2B5EF4-FFF2-40B4-BE49-F238E27FC236}">
                <a16:creationId xmlns:a16="http://schemas.microsoft.com/office/drawing/2014/main" id="{767F737F-7C3A-44AC-AE29-1A4420518B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611" y="1124744"/>
            <a:ext cx="3184489" cy="4401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8047730" cy="140053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b="1" dirty="0"/>
              <a:t>在中国社会，乡土对百姓有哪些作用？</a:t>
            </a:r>
          </a:p>
        </p:txBody>
      </p:sp>
      <p:sp>
        <p:nvSpPr>
          <p:cNvPr id="4" name="流程图: 接点 3">
            <a:extLst>
              <a:ext uri="{FF2B5EF4-FFF2-40B4-BE49-F238E27FC236}">
                <a16:creationId xmlns:a16="http://schemas.microsoft.com/office/drawing/2014/main" id="{1945E63E-A2CB-447B-ABCE-37D198D6726D}"/>
              </a:ext>
            </a:extLst>
          </p:cNvPr>
          <p:cNvSpPr/>
          <p:nvPr/>
        </p:nvSpPr>
        <p:spPr>
          <a:xfrm>
            <a:off x="683568" y="2492896"/>
            <a:ext cx="7344816" cy="3250530"/>
          </a:xfrm>
          <a:prstGeom prst="flowChartConnecto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88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土</a:t>
            </a:r>
            <a:r>
              <a:rPr lang="zh-CN" altLang="en-US" sz="88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88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88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79DF449-ABB8-499C-A7A8-F2B9F528C6EA}"/>
              </a:ext>
            </a:extLst>
          </p:cNvPr>
          <p:cNvSpPr/>
          <p:nvPr/>
        </p:nvSpPr>
        <p:spPr>
          <a:xfrm>
            <a:off x="3185135" y="2579479"/>
            <a:ext cx="26468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安身立命之所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7B90D6-3057-430D-BD58-1302A2B65198}"/>
              </a:ext>
            </a:extLst>
          </p:cNvPr>
          <p:cNvSpPr txBox="1"/>
          <p:nvPr/>
        </p:nvSpPr>
        <p:spPr>
          <a:xfrm>
            <a:off x="2786895" y="472660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是人与人交流的纽带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0D6A7EC-F2D8-4218-BFBC-DA9020CF16DD}"/>
              </a:ext>
            </a:extLst>
          </p:cNvPr>
          <p:cNvSpPr/>
          <p:nvPr/>
        </p:nvSpPr>
        <p:spPr>
          <a:xfrm>
            <a:off x="3006759" y="348407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繁衍传承的载体</a:t>
            </a:r>
            <a:endParaRPr lang="en-US" altLang="zh-CN" sz="3200" b="1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399658" cy="196817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3600" b="1" dirty="0"/>
              <a:t>探究作业：读了本文，思考“土气”的中国社会为什么能屹立不倒？请根据文章内容写一篇</a:t>
            </a:r>
            <a:r>
              <a:rPr lang="en-US" altLang="zh-CN" sz="3600" b="1" dirty="0"/>
              <a:t>100</a:t>
            </a:r>
            <a:r>
              <a:rPr lang="zh-CN" altLang="en-US" sz="3600" b="1" dirty="0"/>
              <a:t>字的短文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2780929"/>
            <a:ext cx="7055380" cy="35283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2800" b="1" dirty="0"/>
              <a:t>这里有最朴实最勤劳最忠诚的百姓</a:t>
            </a:r>
            <a:endParaRPr lang="en-US" altLang="zh-CN" sz="2800" b="1" dirty="0"/>
          </a:p>
          <a:p>
            <a:r>
              <a:rPr lang="zh-CN" altLang="en-US" sz="2800" b="1" dirty="0"/>
              <a:t>这里有他们守护的家园和亲人</a:t>
            </a:r>
            <a:endParaRPr lang="en-US" altLang="zh-CN" sz="2800" b="1" dirty="0"/>
          </a:p>
          <a:p>
            <a:r>
              <a:rPr lang="zh-CN" altLang="en-US" sz="2800" b="1" dirty="0"/>
              <a:t>这里的土地留着他们的血汗，奋斗的泪水</a:t>
            </a:r>
            <a:endParaRPr lang="en-US" altLang="zh-CN" sz="2800" b="1" dirty="0"/>
          </a:p>
          <a:p>
            <a:r>
              <a:rPr lang="zh-CN" altLang="en-US" sz="2800" b="1" dirty="0"/>
              <a:t>这片土地有他们祖辈的坟墓</a:t>
            </a:r>
            <a:endParaRPr lang="en-US" altLang="zh-CN" sz="2800" b="1" dirty="0"/>
          </a:p>
          <a:p>
            <a:r>
              <a:rPr lang="en-US" altLang="zh-CN" sz="2800" b="1" dirty="0"/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633D06-A1EB-44EF-AC91-F340007BD20A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dirty="0"/>
              <a:t>结束语：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9251AE-76E5-4B9C-8DBC-526E39E2E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974" y="2052925"/>
            <a:ext cx="7055380" cy="419548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4400" b="1" dirty="0"/>
              <a:t>繁华终会逝去，掠夺不会经营；英雄不再，流水无情，高冷不</a:t>
            </a:r>
            <a:r>
              <a:rPr lang="zh-CN" altLang="en-US" sz="4400" b="1"/>
              <a:t>亲，时髦不</a:t>
            </a:r>
            <a:r>
              <a:rPr lang="zh-CN" altLang="en-US" sz="4400" b="1" dirty="0"/>
              <a:t>稳。其实最稳固最坚定的就是最俗最土的故乡人</a:t>
            </a:r>
          </a:p>
        </p:txBody>
      </p:sp>
    </p:spTree>
    <p:extLst>
      <p:ext uri="{BB962C8B-B14F-4D97-AF65-F5344CB8AC3E}">
        <p14:creationId xmlns:p14="http://schemas.microsoft.com/office/powerpoint/2010/main" val="390616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DEA3CF-38D9-4AF4-A9D3-87D172F1F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331259"/>
            <a:ext cx="6711654" cy="4195481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谢谢大家！</a:t>
            </a:r>
          </a:p>
        </p:txBody>
      </p:sp>
    </p:spTree>
    <p:extLst>
      <p:ext uri="{BB962C8B-B14F-4D97-AF65-F5344CB8AC3E}">
        <p14:creationId xmlns:p14="http://schemas.microsoft.com/office/powerpoint/2010/main" val="3131065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4DEB9EA-4075-4503-B512-8751ED7DC0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8" y="113331"/>
            <a:ext cx="4469169" cy="3960440"/>
          </a:xfrm>
        </p:spPr>
      </p:pic>
      <p:pic>
        <p:nvPicPr>
          <p:cNvPr id="7" name="图片 6" descr="表格&#10;&#10;描述已自动生成">
            <a:extLst>
              <a:ext uri="{FF2B5EF4-FFF2-40B4-BE49-F238E27FC236}">
                <a16:creationId xmlns:a16="http://schemas.microsoft.com/office/drawing/2014/main" id="{4E98F845-9D7D-476A-B249-E1491844E2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108" y="2630009"/>
            <a:ext cx="4501744" cy="408819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D512BD1-59BE-4294-A161-C57A8A1A64D2}"/>
              </a:ext>
            </a:extLst>
          </p:cNvPr>
          <p:cNvSpPr txBox="1"/>
          <p:nvPr/>
        </p:nvSpPr>
        <p:spPr>
          <a:xfrm>
            <a:off x="5724128" y="980728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86CCCE-A60F-43A8-B03C-DC7F4F6B831F}"/>
              </a:ext>
            </a:extLst>
          </p:cNvPr>
          <p:cNvSpPr txBox="1"/>
          <p:nvPr/>
        </p:nvSpPr>
        <p:spPr>
          <a:xfrm>
            <a:off x="1564626" y="4993721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</a:t>
            </a:r>
          </a:p>
        </p:txBody>
      </p:sp>
    </p:spTree>
    <p:extLst>
      <p:ext uri="{BB962C8B-B14F-4D97-AF65-F5344CB8AC3E}">
        <p14:creationId xmlns:p14="http://schemas.microsoft.com/office/powerpoint/2010/main" val="32539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0967AD-73C8-496E-8190-E91373ED9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2132856"/>
            <a:ext cx="7632848" cy="2016224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华夏民族如何能在几千年的风雨中屹立不倒？</a:t>
            </a:r>
          </a:p>
        </p:txBody>
      </p:sp>
    </p:spTree>
    <p:extLst>
      <p:ext uri="{BB962C8B-B14F-4D97-AF65-F5344CB8AC3E}">
        <p14:creationId xmlns:p14="http://schemas.microsoft.com/office/powerpoint/2010/main" val="293625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老照片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8193" cy="6858000"/>
          </a:xfrm>
          <a:prstGeom prst="rect">
            <a:avLst/>
          </a:prstGeom>
          <a:noFill/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539552" y="1196752"/>
            <a:ext cx="7772400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zh-CN" altLang="en-US" sz="6600" b="1" dirty="0">
                <a:latin typeface="微软雅黑" pitchFamily="34" charset="-122"/>
                <a:ea typeface="微软雅黑" pitchFamily="34" charset="-122"/>
              </a:rPr>
              <a:t>乡土本色</a:t>
            </a: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1225352" y="2852936"/>
            <a:ext cx="6400800" cy="1752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整本书阅读</a:t>
            </a:r>
            <a:endParaRPr lang="en-US" altLang="zh-CN" sz="3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——《</a:t>
            </a:r>
            <a:r>
              <a:rPr lang="zh-CN" altLang="en-US" sz="3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乡土中国</a:t>
            </a:r>
            <a:r>
              <a:rPr lang="en-US" altLang="zh-CN" sz="3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3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89149" y="5949280"/>
            <a:ext cx="6389891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金华市方格外国语学校     陈磊    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2020.10.28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uild="p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260648"/>
            <a:ext cx="198002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作者简介：</a:t>
            </a:r>
          </a:p>
        </p:txBody>
      </p:sp>
      <p:pic>
        <p:nvPicPr>
          <p:cNvPr id="4098" name="Picture 2" descr="C:\Users\Administrator\Desktop\费孝通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3403600" cy="48387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23928" y="1124744"/>
            <a:ext cx="49685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费孝通（ 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1910.11.2-2005.4.24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），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江苏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吴江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人，著名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社会学家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人类学家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民族学家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社会活动家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，中国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社会学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人类学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的奠基人之一，第七、八届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全国人民代表大会常务委员会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副委员长，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中国人民政治协商会议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第六届全国委员会副主席。</a:t>
            </a:r>
            <a:r>
              <a:rPr lang="zh-CN" altLang="en-US" sz="2400" b="1" baseline="30000" dirty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被誉为中国社会学和人类学的奠基人之一。</a:t>
            </a:r>
          </a:p>
          <a:p>
            <a:endParaRPr lang="zh-CN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山上的风景&#10;&#10;描述已自动生成">
            <a:extLst>
              <a:ext uri="{FF2B5EF4-FFF2-40B4-BE49-F238E27FC236}">
                <a16:creationId xmlns:a16="http://schemas.microsoft.com/office/drawing/2014/main" id="{7575B08D-B97E-4334-8E93-A276A87F9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4680520" cy="2636912"/>
          </a:xfrm>
          <a:prstGeom prst="rect">
            <a:avLst/>
          </a:prstGeom>
        </p:spPr>
      </p:pic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id="{0FE43407-80B4-403D-BA5A-5A7A47406F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468" y="447675"/>
            <a:ext cx="3842270" cy="2405261"/>
          </a:xfrm>
          <a:prstGeom prst="rect">
            <a:avLst/>
          </a:prstGeom>
        </p:spPr>
      </p:pic>
      <p:pic>
        <p:nvPicPr>
          <p:cNvPr id="10" name="Picture 3" descr="C:\Users\Administrator\Desktop\老照片\002.jpg">
            <a:extLst>
              <a:ext uri="{FF2B5EF4-FFF2-40B4-BE49-F238E27FC236}">
                <a16:creationId xmlns:a16="http://schemas.microsoft.com/office/drawing/2014/main" id="{B92ACC49-5338-44DE-8B15-D15BCA964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1" y="3516747"/>
            <a:ext cx="9143999" cy="2924945"/>
          </a:xfrm>
          <a:prstGeom prst="rect">
            <a:avLst/>
          </a:prstGeom>
          <a:noFill/>
        </p:spPr>
      </p:pic>
      <p:pic>
        <p:nvPicPr>
          <p:cNvPr id="11" name="图片 10" descr="湖边有草地和树&#10;&#10;描述已自动生成">
            <a:extLst>
              <a:ext uri="{FF2B5EF4-FFF2-40B4-BE49-F238E27FC236}">
                <a16:creationId xmlns:a16="http://schemas.microsoft.com/office/drawing/2014/main" id="{1E2F3C1C-4CE0-4499-8D3A-D02CAC53F7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175" y="3550469"/>
            <a:ext cx="5081011" cy="285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33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59632" cy="5486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老照片</a:t>
            </a:r>
          </a:p>
        </p:txBody>
      </p:sp>
      <p:pic>
        <p:nvPicPr>
          <p:cNvPr id="1026" name="Picture 2" descr="C:\Users\Administrator\Desktop\老照片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4987577" cy="3329208"/>
          </a:xfrm>
          <a:prstGeom prst="rect">
            <a:avLst/>
          </a:prstGeom>
          <a:noFill/>
        </p:spPr>
      </p:pic>
      <p:pic>
        <p:nvPicPr>
          <p:cNvPr id="1027" name="Picture 3" descr="C:\Users\Administrator\Desktop\老照片\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3055"/>
            <a:ext cx="9143999" cy="2924945"/>
          </a:xfrm>
          <a:prstGeom prst="rect">
            <a:avLst/>
          </a:prstGeom>
          <a:noFill/>
        </p:spPr>
      </p:pic>
      <p:pic>
        <p:nvPicPr>
          <p:cNvPr id="1028" name="Picture 4" descr="C:\Users\Administrator\Desktop\老照片\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2892" y="332656"/>
            <a:ext cx="3657361" cy="3477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老照片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789040"/>
            <a:ext cx="4320480" cy="2883921"/>
          </a:xfrm>
          <a:prstGeom prst="rect">
            <a:avLst/>
          </a:prstGeom>
          <a:noFill/>
        </p:spPr>
      </p:pic>
      <p:pic>
        <p:nvPicPr>
          <p:cNvPr id="2051" name="Picture 3" descr="C:\Users\Administrator\Desktop\老照片\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5849" y="3789040"/>
            <a:ext cx="4279854" cy="2855465"/>
          </a:xfrm>
          <a:prstGeom prst="rect">
            <a:avLst/>
          </a:prstGeom>
          <a:noFill/>
        </p:spPr>
      </p:pic>
      <p:pic>
        <p:nvPicPr>
          <p:cNvPr id="2052" name="Picture 4" descr="C:\Users\Administrator\Desktop\老照片\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63169"/>
            <a:ext cx="6624736" cy="3534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老照片\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932040" cy="3322328"/>
          </a:xfrm>
          <a:prstGeom prst="rect">
            <a:avLst/>
          </a:prstGeom>
          <a:noFill/>
        </p:spPr>
      </p:pic>
      <p:pic>
        <p:nvPicPr>
          <p:cNvPr id="3075" name="Picture 3" descr="C:\Users\Administrator\Desktop\老照片\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429000"/>
            <a:ext cx="5112568" cy="340497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15616" y="4725144"/>
            <a:ext cx="1210588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出殡</a:t>
            </a:r>
          </a:p>
        </p:txBody>
      </p:sp>
      <p:sp>
        <p:nvSpPr>
          <p:cNvPr id="7" name="矩形 6"/>
          <p:cNvSpPr/>
          <p:nvPr/>
        </p:nvSpPr>
        <p:spPr>
          <a:xfrm>
            <a:off x="6084168" y="1196752"/>
            <a:ext cx="1210588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迎亲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离子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离子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2129</TotalTime>
  <Words>341</Words>
  <Application>Microsoft Office PowerPoint</Application>
  <PresentationFormat>全屏显示(4:3)</PresentationFormat>
  <Paragraphs>56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华文隶书</vt:lpstr>
      <vt:lpstr>华文新魏</vt:lpstr>
      <vt:lpstr>微软雅黑</vt:lpstr>
      <vt:lpstr>Arial</vt:lpstr>
      <vt:lpstr>Century Gothic</vt:lpstr>
      <vt:lpstr>Wingdings 3</vt:lpstr>
      <vt:lpstr>离子</vt:lpstr>
      <vt:lpstr>军事</vt:lpstr>
      <vt:lpstr>PowerPoint 演示文稿</vt:lpstr>
      <vt:lpstr>华夏民族如何能在几千年的风雨中屹立不倒？</vt:lpstr>
      <vt:lpstr>乡土本色</vt:lpstr>
      <vt:lpstr>PowerPoint 演示文稿</vt:lpstr>
      <vt:lpstr>PowerPoint 演示文稿</vt:lpstr>
      <vt:lpstr>老照片</vt:lpstr>
      <vt:lpstr>PowerPoint 演示文稿</vt:lpstr>
      <vt:lpstr>PowerPoint 演示文稿</vt:lpstr>
      <vt:lpstr>PowerPoint 演示文稿</vt:lpstr>
      <vt:lpstr>赖以生存的土地给中国百姓带来什么弊端？人们又是如何解决困境？</vt:lpstr>
      <vt:lpstr>聚村而居的乡民们形成了怎样的社会？又有着了哪些优秀的文化氛围？</vt:lpstr>
      <vt:lpstr>PowerPoint 演示文稿</vt:lpstr>
      <vt:lpstr>在中国社会，乡土对百姓有哪些作用？</vt:lpstr>
      <vt:lpstr>探究作业：读了本文，思考“土气”的中国社会为什么能屹立不倒？请根据文章内容写一篇100字的短文</vt:lpstr>
      <vt:lpstr>结束语：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乡土本色</dc:title>
  <dc:creator>Administrator</dc:creator>
  <cp:lastModifiedBy>Administrator</cp:lastModifiedBy>
  <cp:revision>121</cp:revision>
  <dcterms:created xsi:type="dcterms:W3CDTF">2020-10-28T01:00:57Z</dcterms:created>
  <dcterms:modified xsi:type="dcterms:W3CDTF">2020-12-11T01:36:14Z</dcterms:modified>
</cp:coreProperties>
</file>