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7" r:id="rId4"/>
    <p:sldId id="272" r:id="rId5"/>
    <p:sldId id="275" r:id="rId6"/>
    <p:sldId id="274" r:id="rId7"/>
    <p:sldId id="262" r:id="rId8"/>
    <p:sldId id="263" r:id="rId9"/>
    <p:sldId id="277" r:id="rId10"/>
    <p:sldId id="287" r:id="rId11"/>
    <p:sldId id="276" r:id="rId12"/>
    <p:sldId id="268" r:id="rId13"/>
    <p:sldId id="278" r:id="rId14"/>
    <p:sldId id="280" r:id="rId15"/>
    <p:sldId id="269" r:id="rId16"/>
    <p:sldId id="288" r:id="rId17"/>
    <p:sldId id="279" r:id="rId18"/>
    <p:sldId id="270" r:id="rId19"/>
    <p:sldId id="285" r:id="rId20"/>
    <p:sldId id="281" r:id="rId21"/>
    <p:sldId id="282" r:id="rId22"/>
    <p:sldId id="283" r:id="rId23"/>
    <p:sldId id="286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94" autoAdjust="0"/>
    <p:restoredTop sz="86358" autoAdjust="0"/>
  </p:normalViewPr>
  <p:slideViewPr>
    <p:cSldViewPr>
      <p:cViewPr varScale="1">
        <p:scale>
          <a:sx n="94" d="100"/>
          <a:sy n="94" d="100"/>
        </p:scale>
        <p:origin x="-1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9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标题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日期占位符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6" name="页脚占位符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2" name="内容占位符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34" name="内容占位符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内容占位符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1" name="标题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33F2084-71F0-4DEF-8FFF-08C119FE4A2F}" type="datetimeFigureOut">
              <a:rPr lang="zh-CN" altLang="en-US" smtClean="0"/>
              <a:pPr/>
              <a:t>2015/6/9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F78811-EDE9-420E-B79D-B94031F37F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Lemmings puzzle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旅鼠之谜</a:t>
            </a:r>
            <a:endParaRPr lang="zh-CN" altLang="en-US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4282" y="1643050"/>
            <a:ext cx="8229600" cy="2714644"/>
          </a:xfrm>
        </p:spPr>
        <p:txBody>
          <a:bodyPr/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4000" dirty="0" smtClean="0"/>
              <a:t>②</a:t>
            </a:r>
            <a:r>
              <a:rPr lang="en-US" altLang="zh-CN" sz="4000" dirty="0" smtClean="0"/>
              <a:t>.</a:t>
            </a:r>
            <a:r>
              <a:rPr lang="zh-CN" altLang="en-US" sz="4000" dirty="0" smtClean="0"/>
              <a:t>旅鼠繁殖不但有节制</a:t>
            </a:r>
            <a:r>
              <a:rPr lang="en-US" altLang="zh-CN" sz="4000" dirty="0" smtClean="0"/>
              <a:t>,</a:t>
            </a:r>
            <a:r>
              <a:rPr lang="zh-CN" altLang="en-US" sz="4000" dirty="0" smtClean="0"/>
              <a:t>而且一繁殖过多</a:t>
            </a:r>
            <a:r>
              <a:rPr lang="en-US" altLang="zh-CN" sz="4000" dirty="0" smtClean="0"/>
              <a:t>,</a:t>
            </a:r>
            <a:r>
              <a:rPr lang="zh-CN" altLang="en-US" sz="4000" dirty="0" smtClean="0"/>
              <a:t>会出现种种怪现象</a:t>
            </a:r>
            <a:r>
              <a:rPr lang="en-US" altLang="zh-CN" sz="4000" dirty="0" smtClean="0"/>
              <a:t>,</a:t>
            </a:r>
            <a:r>
              <a:rPr lang="zh-CN" altLang="en-US" sz="4000" dirty="0" smtClean="0"/>
              <a:t>好像想方设法要自杀似的</a:t>
            </a:r>
            <a:r>
              <a:rPr lang="en-US" altLang="zh-CN" sz="4000" dirty="0" smtClean="0"/>
              <a:t>.</a:t>
            </a:r>
            <a:endParaRPr lang="zh-CN" altLang="en-US" sz="4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219200"/>
          </a:xfrm>
        </p:spPr>
        <p:txBody>
          <a:bodyPr/>
          <a:lstStyle/>
          <a:p>
            <a:r>
              <a:rPr lang="zh-CN" altLang="en-US" dirty="0" smtClean="0"/>
              <a:t>①</a:t>
            </a:r>
            <a:r>
              <a:rPr lang="en-US" altLang="zh-CN" dirty="0" smtClean="0"/>
              <a:t>.</a:t>
            </a:r>
            <a:r>
              <a:rPr lang="zh-CN" altLang="en-US" dirty="0" smtClean="0"/>
              <a:t>旅鼠繁殖能力惊人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0034" y="4286256"/>
            <a:ext cx="664373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/>
              <a:t>③</a:t>
            </a:r>
            <a:r>
              <a:rPr lang="en-US" altLang="zh-CN" sz="4400" dirty="0" smtClean="0"/>
              <a:t>.</a:t>
            </a:r>
            <a:r>
              <a:rPr lang="zh-CN" altLang="en-US" sz="4400" dirty="0" smtClean="0"/>
              <a:t>死亡大迁移</a:t>
            </a:r>
            <a:r>
              <a:rPr lang="en-US" altLang="zh-CN" sz="4400" dirty="0" smtClean="0"/>
              <a:t>,</a:t>
            </a:r>
            <a:r>
              <a:rPr lang="zh-CN" altLang="en-US" sz="4400" dirty="0" smtClean="0"/>
              <a:t>数百万旅鼠奔往大海</a:t>
            </a:r>
            <a:r>
              <a:rPr lang="en-US" altLang="zh-CN" sz="4400" dirty="0" smtClean="0"/>
              <a:t>,</a:t>
            </a:r>
            <a:r>
              <a:rPr lang="zh-CN" altLang="en-US" sz="4400" dirty="0" smtClean="0"/>
              <a:t>葬身大海</a:t>
            </a:r>
            <a:endParaRPr lang="zh-CN" altLang="en-US" sz="4400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285984" y="1527172"/>
          <a:ext cx="6519881" cy="4151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8"/>
                <a:gridCol w="1214446"/>
                <a:gridCol w="1071570"/>
                <a:gridCol w="1131877"/>
                <a:gridCol w="979490"/>
                <a:gridCol w="979490"/>
              </a:tblGrid>
              <a:tr h="973134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外观：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栖息地：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食物：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第一大奥秘：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第二大奥秘：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第三大奥秘：</a:t>
                      </a:r>
                      <a:endParaRPr lang="zh-CN" altLang="en-US" dirty="0"/>
                    </a:p>
                  </a:txBody>
                  <a:tcPr/>
                </a:tc>
              </a:tr>
              <a:tr h="3178223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颜色深</a:t>
                      </a:r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黑绒毛</a:t>
                      </a:r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尖嘴巴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常年居住北极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主要以草根、草茎和苔藓之类的植物为食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繁殖能力惊人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繁殖不但有节制</a:t>
                      </a:r>
                      <a:r>
                        <a:rPr lang="en-US" altLang="zh-CN" sz="1800" dirty="0" smtClean="0"/>
                        <a:t>,</a:t>
                      </a:r>
                      <a:r>
                        <a:rPr lang="zh-CN" altLang="en-US" sz="1800" dirty="0" smtClean="0"/>
                        <a:t>而且一繁殖过多</a:t>
                      </a:r>
                      <a:r>
                        <a:rPr lang="en-US" altLang="zh-CN" sz="1800" dirty="0" smtClean="0"/>
                        <a:t>,</a:t>
                      </a:r>
                      <a:r>
                        <a:rPr lang="zh-CN" altLang="en-US" sz="1800" dirty="0" smtClean="0"/>
                        <a:t>会出现种种怪现象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死亡大迁移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3143248"/>
            <a:ext cx="1484166" cy="92869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学名：旅鼠</a:t>
            </a:r>
            <a:endParaRPr lang="zh-CN" altLang="en-US" dirty="0"/>
          </a:p>
        </p:txBody>
      </p:sp>
      <p:pic>
        <p:nvPicPr>
          <p:cNvPr id="5" name="图片 4" descr="旅鼠.jpg"/>
          <p:cNvPicPr>
            <a:picLocks noChangeAspect="1"/>
          </p:cNvPicPr>
          <p:nvPr/>
        </p:nvPicPr>
        <p:blipFill>
          <a:blip r:embed="rId2" cstate="print"/>
          <a:srcRect l="8876" b="31297"/>
          <a:stretch>
            <a:fillRect/>
          </a:stretch>
        </p:blipFill>
        <p:spPr>
          <a:xfrm>
            <a:off x="285720" y="1428736"/>
            <a:ext cx="2000264" cy="1168994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记叙文的六要素：时间、地点、人物、事情的起因、经过、结果。</a:t>
            </a:r>
            <a:br>
              <a:rPr lang="zh-CN" altLang="en-US" dirty="0" smtClean="0"/>
            </a:br>
            <a:r>
              <a:rPr lang="zh-CN" altLang="en-US" dirty="0" smtClean="0"/>
              <a:t>时间：有一天；</a:t>
            </a:r>
            <a:br>
              <a:rPr lang="zh-CN" altLang="en-US" dirty="0" smtClean="0"/>
            </a:br>
            <a:r>
              <a:rPr lang="zh-CN" altLang="en-US" dirty="0" smtClean="0"/>
              <a:t>地点：巴罗附近的爱斯基摩人村落遗址；</a:t>
            </a:r>
            <a:br>
              <a:rPr lang="zh-CN" altLang="en-US" dirty="0" smtClean="0"/>
            </a:br>
            <a:r>
              <a:rPr lang="zh-CN" altLang="en-US" dirty="0" smtClean="0"/>
              <a:t>人物：“我”和丹尼斯；</a:t>
            </a:r>
            <a:br>
              <a:rPr lang="zh-CN" altLang="en-US" dirty="0" smtClean="0"/>
            </a:br>
            <a:r>
              <a:rPr lang="zh-CN" altLang="en-US" dirty="0" smtClean="0"/>
              <a:t>起因：“我”捉到了一只旅鼠；</a:t>
            </a:r>
            <a:br>
              <a:rPr lang="zh-CN" altLang="en-US" dirty="0" smtClean="0"/>
            </a:br>
            <a:r>
              <a:rPr lang="zh-CN" altLang="en-US" dirty="0" smtClean="0"/>
              <a:t>经过：“我”听丹尼斯讲述旅鼠的种种奥秘；</a:t>
            </a:r>
            <a:br>
              <a:rPr lang="zh-CN" altLang="en-US" dirty="0" smtClean="0"/>
            </a:br>
            <a:r>
              <a:rPr lang="zh-CN" altLang="en-US" dirty="0" smtClean="0"/>
              <a:t>结果：丹尼斯就旅鼠的研究和旅鼠的行为的奇特发表他的感想。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92D050"/>
                </a:solidFill>
              </a:rPr>
              <a:t>记叙文？</a:t>
            </a:r>
            <a:endParaRPr lang="zh-CN" altLang="en-US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2544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48256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按说明对象划分：</a:t>
                      </a:r>
                      <a:endParaRPr lang="zh-CN" altLang="en-US" dirty="0"/>
                    </a:p>
                  </a:txBody>
                  <a:tcPr marL="88487" marR="88487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按语言特点划分：</a:t>
                      </a:r>
                      <a:endParaRPr lang="zh-CN" altLang="en-US" dirty="0"/>
                    </a:p>
                  </a:txBody>
                  <a:tcPr marL="88487" marR="88487">
                    <a:solidFill>
                      <a:srgbClr val="92D050"/>
                    </a:solidFill>
                  </a:tcPr>
                </a:tc>
              </a:tr>
              <a:tr h="848256">
                <a:tc>
                  <a:txBody>
                    <a:bodyPr/>
                    <a:lstStyle/>
                    <a:p>
                      <a:r>
                        <a:rPr kumimoji="0" lang="zh-CN" altLang="en-US" b="1" i="0" u="sng" kern="1200" dirty="0" smtClean="0">
                          <a:solidFill>
                            <a:srgbClr val="92D050"/>
                          </a:solidFill>
                          <a:latin typeface="+mn-lt"/>
                          <a:ea typeface="+mn-ea"/>
                          <a:cs typeface="+mn-cs"/>
                        </a:rPr>
                        <a:t>事物</a:t>
                      </a:r>
                      <a:r>
                        <a:rPr kumimoji="0" lang="zh-CN" altLang="en-US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说明文  </a:t>
                      </a:r>
                      <a:endParaRPr lang="zh-CN" altLang="en-US" dirty="0"/>
                    </a:p>
                  </a:txBody>
                  <a:tcPr marL="88487" marR="88487"/>
                </a:tc>
                <a:tc>
                  <a:txBody>
                    <a:bodyPr/>
                    <a:lstStyle/>
                    <a:p>
                      <a:r>
                        <a:rPr kumimoji="0" lang="zh-CN" altLang="en-US" b="1" i="0" u="sng" kern="1200" dirty="0" smtClean="0">
                          <a:solidFill>
                            <a:srgbClr val="92D050"/>
                          </a:solidFill>
                          <a:latin typeface="+mn-lt"/>
                          <a:ea typeface="+mn-ea"/>
                          <a:cs typeface="+mn-cs"/>
                        </a:rPr>
                        <a:t>平实</a:t>
                      </a:r>
                      <a:r>
                        <a:rPr kumimoji="0" lang="zh-CN" altLang="en-US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说明文 </a:t>
                      </a:r>
                      <a:endParaRPr lang="zh-CN" altLang="en-US" dirty="0"/>
                    </a:p>
                  </a:txBody>
                  <a:tcPr marL="88487" marR="88487"/>
                </a:tc>
              </a:tr>
              <a:tr h="848256">
                <a:tc>
                  <a:txBody>
                    <a:bodyPr/>
                    <a:lstStyle/>
                    <a:p>
                      <a:r>
                        <a:rPr kumimoji="0" lang="zh-CN" altLang="en-US" b="1" i="0" u="sng" kern="1200" dirty="0" smtClean="0">
                          <a:solidFill>
                            <a:srgbClr val="92D050"/>
                          </a:solidFill>
                          <a:latin typeface="+mn-lt"/>
                          <a:ea typeface="+mn-ea"/>
                          <a:cs typeface="+mn-cs"/>
                        </a:rPr>
                        <a:t>事理</a:t>
                      </a:r>
                      <a:r>
                        <a:rPr kumimoji="0" lang="zh-CN" altLang="en-US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说明文</a:t>
                      </a:r>
                      <a:endParaRPr lang="zh-CN" altLang="en-US" dirty="0"/>
                    </a:p>
                  </a:txBody>
                  <a:tcPr marL="88487" marR="88487"/>
                </a:tc>
                <a:tc>
                  <a:txBody>
                    <a:bodyPr/>
                    <a:lstStyle/>
                    <a:p>
                      <a:r>
                        <a:rPr kumimoji="0" lang="zh-CN" altLang="en-US" b="1" i="0" u="sng" kern="1200" dirty="0" smtClean="0">
                          <a:solidFill>
                            <a:srgbClr val="92D050"/>
                          </a:solidFill>
                          <a:latin typeface="+mn-lt"/>
                          <a:ea typeface="+mn-ea"/>
                          <a:cs typeface="+mn-cs"/>
                        </a:rPr>
                        <a:t>文艺性</a:t>
                      </a:r>
                      <a:r>
                        <a:rPr kumimoji="0" lang="zh-CN" altLang="en-US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说明文</a:t>
                      </a:r>
                      <a:endParaRPr lang="zh-CN" altLang="en-US" dirty="0"/>
                    </a:p>
                  </a:txBody>
                  <a:tcPr marL="88487" marR="88487"/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说明文的</a:t>
            </a:r>
            <a:r>
              <a:rPr lang="zh-CN" altLang="en-US" dirty="0" smtClean="0">
                <a:solidFill>
                  <a:srgbClr val="FF0000"/>
                </a:solidFill>
              </a:rPr>
              <a:t>分类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714356"/>
            <a:ext cx="8503920" cy="3098676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         </a:t>
            </a:r>
            <a:r>
              <a:rPr lang="zh-CN" altLang="en-US" dirty="0" smtClean="0"/>
              <a:t>请各小组进行讨论，</a:t>
            </a:r>
            <a:r>
              <a:rPr lang="zh-CN" altLang="en-US" dirty="0" smtClean="0">
                <a:solidFill>
                  <a:srgbClr val="92D050"/>
                </a:solidFill>
              </a:rPr>
              <a:t>根据以上提示和分析，分析本文的文体。</a:t>
            </a:r>
            <a:r>
              <a:rPr lang="zh-CN" altLang="en-US" dirty="0" smtClean="0"/>
              <a:t>时长</a:t>
            </a:r>
            <a:r>
              <a:rPr lang="en-US" altLang="zh-CN" dirty="0" smtClean="0"/>
              <a:t>3</a:t>
            </a:r>
            <a:r>
              <a:rPr lang="zh-CN" altLang="en-US" dirty="0" smtClean="0"/>
              <a:t>分钟，结束后由每组代表汇报结果。（ </a:t>
            </a:r>
            <a:r>
              <a:rPr lang="en-US" altLang="zh-CN" dirty="0" smtClean="0"/>
              <a:t>(╯‵□′)╯︵┻━┻</a:t>
            </a:r>
            <a:r>
              <a:rPr lang="zh-CN" altLang="en-US" dirty="0" smtClean="0"/>
              <a:t>不要用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C000"/>
                </a:solidFill>
              </a:rPr>
              <a:t>七</a:t>
            </a:r>
            <a:r>
              <a:rPr lang="zh-CN" altLang="en-US" dirty="0" smtClean="0">
                <a:solidFill>
                  <a:srgbClr val="FFFF00"/>
                </a:solidFill>
              </a:rPr>
              <a:t>彩</a:t>
            </a:r>
            <a:r>
              <a:rPr lang="zh-CN" altLang="en-US" dirty="0" smtClean="0">
                <a:solidFill>
                  <a:srgbClr val="92D050"/>
                </a:solidFill>
              </a:rPr>
              <a:t>课</a:t>
            </a:r>
            <a:r>
              <a:rPr lang="zh-CN" altLang="en-US" dirty="0" smtClean="0">
                <a:solidFill>
                  <a:srgbClr val="00B050"/>
                </a:solidFill>
              </a:rPr>
              <a:t>堂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7030A0"/>
                </a:solidFill>
              </a:rPr>
              <a:t>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教材全解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）</a:t>
            </a:r>
            <a:r>
              <a:rPr lang="ja-JP" altLang="en-US" dirty="0" smtClean="0"/>
              <a:t> </a:t>
            </a:r>
            <a:endParaRPr lang="zh-CN" altLang="en-US" b="1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1055538" cy="41431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             </a:t>
            </a:r>
            <a:endParaRPr lang="zh-CN" altLang="en-US" dirty="0"/>
          </a:p>
        </p:txBody>
      </p:sp>
      <p:pic>
        <p:nvPicPr>
          <p:cNvPr id="4" name="图片 3" descr="柯南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3357562"/>
            <a:ext cx="4582423" cy="2571768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本文是一篇</a:t>
            </a:r>
            <a:r>
              <a:rPr lang="zh-CN" altLang="en-US" dirty="0" smtClean="0">
                <a:solidFill>
                  <a:srgbClr val="92D050"/>
                </a:solidFill>
              </a:rPr>
              <a:t>科学小品</a:t>
            </a:r>
            <a:r>
              <a:rPr lang="zh-CN" altLang="en-US" dirty="0" smtClean="0"/>
              <a:t>，是用</a:t>
            </a:r>
            <a:r>
              <a:rPr lang="zh-CN" altLang="en-US" dirty="0" smtClean="0">
                <a:solidFill>
                  <a:srgbClr val="92D050"/>
                </a:solidFill>
              </a:rPr>
              <a:t>记叙的框架</a:t>
            </a:r>
            <a:r>
              <a:rPr lang="zh-CN" altLang="en-US" dirty="0" smtClean="0"/>
              <a:t>，</a:t>
            </a:r>
            <a:r>
              <a:rPr lang="zh-CN" altLang="en-US" dirty="0" smtClean="0">
                <a:solidFill>
                  <a:srgbClr val="92D050"/>
                </a:solidFill>
              </a:rPr>
              <a:t>对话的方式</a:t>
            </a:r>
            <a:r>
              <a:rPr lang="zh-CN" altLang="en-US" dirty="0" smtClean="0"/>
              <a:t>，来</a:t>
            </a:r>
            <a:r>
              <a:rPr lang="zh-CN" altLang="en-US" dirty="0" smtClean="0">
                <a:solidFill>
                  <a:srgbClr val="92D050"/>
                </a:solidFill>
              </a:rPr>
              <a:t>介绍科学知识</a:t>
            </a:r>
            <a:r>
              <a:rPr lang="zh-CN" altLang="en-US" dirty="0" smtClean="0"/>
              <a:t>的。可以说是记叙文和说明文的结合体。或者叫</a:t>
            </a:r>
            <a:r>
              <a:rPr lang="zh-CN" altLang="en-US" dirty="0" smtClean="0">
                <a:solidFill>
                  <a:srgbClr val="92D050"/>
                </a:solidFill>
              </a:rPr>
              <a:t>跨文体的文体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471462" cy="919146"/>
          </a:xfrm>
        </p:spPr>
        <p:txBody>
          <a:bodyPr/>
          <a:lstStyle/>
          <a:p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23554" name="AutoShape 2" descr="http://img5.imgtn.bdimg.com/it/u=4270205345,1522819792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 descr="柯南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4071942"/>
            <a:ext cx="4073672" cy="2309814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第一部分（</a:t>
            </a:r>
            <a:r>
              <a:rPr lang="en-US" altLang="zh-CN" dirty="0" smtClean="0"/>
              <a:t>1-5</a:t>
            </a:r>
            <a:r>
              <a:rPr lang="zh-CN" altLang="en-US" dirty="0" smtClean="0"/>
              <a:t>段）引出说明对象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北极旅鼠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第</a:t>
            </a:r>
            <a:r>
              <a:rPr lang="zh-CN" altLang="en-US" dirty="0" smtClean="0"/>
              <a:t>二部分（</a:t>
            </a:r>
            <a:r>
              <a:rPr lang="en-US" altLang="zh-CN" dirty="0" smtClean="0"/>
              <a:t>6-23</a:t>
            </a:r>
            <a:r>
              <a:rPr lang="zh-CN" altLang="en-US" dirty="0" smtClean="0"/>
              <a:t>段）旅鼠三大奥秘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第</a:t>
            </a:r>
            <a:r>
              <a:rPr lang="zh-CN" altLang="en-US" dirty="0" smtClean="0"/>
              <a:t>三部分（</a:t>
            </a:r>
            <a:r>
              <a:rPr lang="en-US" altLang="zh-CN" dirty="0" smtClean="0"/>
              <a:t>24-28</a:t>
            </a:r>
            <a:r>
              <a:rPr lang="zh-CN" altLang="en-US" dirty="0" smtClean="0"/>
              <a:t>段）难解旅鼠之迷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引发新的科学思考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5043494" cy="1204898"/>
          </a:xfrm>
        </p:spPr>
        <p:txBody>
          <a:bodyPr/>
          <a:lstStyle/>
          <a:p>
            <a:r>
              <a:rPr lang="en-US" altLang="zh-CN" dirty="0" smtClean="0"/>
              <a:t>   </a:t>
            </a:r>
            <a:endParaRPr lang="zh-CN" altLang="en-US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3472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761208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奥秘</a:t>
                      </a:r>
                      <a:endParaRPr lang="zh-CN" altLang="en-US" dirty="0"/>
                    </a:p>
                  </a:txBody>
                  <a:tcPr marL="88487" marR="88487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“我”的反应</a:t>
                      </a:r>
                      <a:endParaRPr lang="zh-CN" altLang="en-US" dirty="0"/>
                    </a:p>
                  </a:txBody>
                  <a:tcPr marL="88487" marR="88487">
                    <a:solidFill>
                      <a:srgbClr val="92D050"/>
                    </a:solidFill>
                  </a:tcPr>
                </a:tc>
              </a:tr>
              <a:tr h="761208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7030A0"/>
                          </a:solidFill>
                        </a:rPr>
                        <a:t>第一个奥秘</a:t>
                      </a:r>
                      <a:endParaRPr lang="zh-CN" altLang="en-US" dirty="0"/>
                    </a:p>
                  </a:txBody>
                  <a:tcPr marL="88487" marR="88487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由</a:t>
                      </a:r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怀疑</a:t>
                      </a:r>
                      <a:r>
                        <a:rPr lang="zh-CN" altLang="en-US" dirty="0" smtClean="0"/>
                        <a:t>而</a:t>
                      </a:r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计算</a:t>
                      </a:r>
                      <a:r>
                        <a:rPr lang="zh-CN" altLang="en-US" dirty="0" smtClean="0"/>
                        <a:t>，由</a:t>
                      </a:r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惊讶</a:t>
                      </a:r>
                      <a:r>
                        <a:rPr lang="zh-CN" altLang="en-US" dirty="0" smtClean="0"/>
                        <a:t>而</a:t>
                      </a:r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感叹</a:t>
                      </a:r>
                      <a:endParaRPr lang="zh-CN" altLang="en-US" dirty="0"/>
                    </a:p>
                  </a:txBody>
                  <a:tcPr marL="88487" marR="88487"/>
                </a:tc>
              </a:tr>
              <a:tr h="7612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7030A0"/>
                          </a:solidFill>
                        </a:rPr>
                        <a:t>第二大奥秘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 marL="88487" marR="8848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怎么也笑不出来，陷入了</a:t>
                      </a:r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迷惘</a:t>
                      </a:r>
                      <a:r>
                        <a:rPr lang="zh-CN" altLang="en-US" dirty="0" smtClean="0"/>
                        <a:t>的</a:t>
                      </a:r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沉思</a:t>
                      </a:r>
                      <a:endParaRPr lang="en-US" altLang="zh-CN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zh-CN" altLang="en-US" dirty="0"/>
                    </a:p>
                  </a:txBody>
                  <a:tcPr marL="88487" marR="88487"/>
                </a:tc>
              </a:tr>
              <a:tr h="7612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7030A0"/>
                          </a:solidFill>
                        </a:rPr>
                        <a:t>第三大奥秘</a:t>
                      </a:r>
                      <a:endParaRPr lang="zh-CN" alt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 marL="88487" marR="88487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我”一直在向丹尼斯提出自己的</a:t>
                      </a:r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疑问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marL="88487" marR="88487"/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1198414" cy="55719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    </a:t>
            </a:r>
            <a:endParaRPr lang="zh-CN" altLang="en-US" dirty="0"/>
          </a:p>
        </p:txBody>
      </p:sp>
      <p:pic>
        <p:nvPicPr>
          <p:cNvPr id="7" name="图片 6" descr="旅鼠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2214554"/>
            <a:ext cx="4030383" cy="2500330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把旅鼠的相关知识在两个人的对话中呈现出来，又有</a:t>
            </a:r>
            <a:r>
              <a:rPr lang="zh-CN" altLang="en-US" dirty="0" smtClean="0">
                <a:solidFill>
                  <a:srgbClr val="7030A0"/>
                </a:solidFill>
              </a:rPr>
              <a:t>故事情节，寓知识于叙事之中</a:t>
            </a:r>
            <a:r>
              <a:rPr lang="zh-CN" altLang="en-US" dirty="0" smtClean="0"/>
              <a:t>，</a:t>
            </a:r>
            <a:r>
              <a:rPr lang="zh-CN" altLang="en-US" dirty="0" smtClean="0">
                <a:solidFill>
                  <a:srgbClr val="7030A0"/>
                </a:solidFill>
              </a:rPr>
              <a:t>知识性</a:t>
            </a:r>
            <a:r>
              <a:rPr lang="zh-CN" altLang="en-US" dirty="0" smtClean="0"/>
              <a:t>与</a:t>
            </a:r>
            <a:r>
              <a:rPr lang="zh-CN" altLang="en-US" dirty="0" smtClean="0">
                <a:solidFill>
                  <a:srgbClr val="7030A0"/>
                </a:solidFill>
              </a:rPr>
              <a:t>趣味性</a:t>
            </a:r>
            <a:r>
              <a:rPr lang="zh-CN" altLang="en-US" dirty="0" smtClean="0"/>
              <a:t>结合，让人既长知识又有兴趣。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作者这样写的好处</a:t>
            </a:r>
            <a:r>
              <a:rPr lang="en-US" altLang="zh-CN" dirty="0" smtClean="0"/>
              <a:t>;</a:t>
            </a:r>
            <a:endParaRPr lang="zh-CN" altLang="en-US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        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           </a:t>
            </a:r>
            <a:r>
              <a:rPr lang="zh-CN" altLang="en-US" dirty="0" smtClean="0"/>
              <a:t>对于旅鼠之谜，科学家们“一直没有头绪”，关于“旅鼠之谜”，你有什么设想？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929058" y="5929330"/>
            <a:ext cx="4757742" cy="428628"/>
          </a:xfrm>
        </p:spPr>
        <p:txBody>
          <a:bodyPr>
            <a:normAutofit/>
          </a:bodyPr>
          <a:lstStyle/>
          <a:p>
            <a:r>
              <a:rPr lang="en-US" altLang="zh-CN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zh-CN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一、请读准下列红字的字音。</a:t>
            </a:r>
            <a:br>
              <a:rPr lang="zh-CN" altLang="en-US" dirty="0" smtClean="0"/>
            </a:br>
            <a:r>
              <a:rPr lang="zh-CN" altLang="en-US" dirty="0" smtClean="0"/>
              <a:t>　　</a:t>
            </a:r>
            <a:endParaRPr lang="en-US" altLang="zh-CN" dirty="0" smtClean="0"/>
          </a:p>
          <a:p>
            <a:pPr>
              <a:buNone/>
            </a:pPr>
            <a:r>
              <a:rPr lang="zh-CN" altLang="en-US" sz="2400" dirty="0" smtClean="0">
                <a:solidFill>
                  <a:srgbClr val="FF0000"/>
                </a:solidFill>
              </a:rPr>
              <a:t>媲</a:t>
            </a:r>
            <a:r>
              <a:rPr lang="zh-CN" altLang="en-US" dirty="0" smtClean="0"/>
              <a:t>美              挑</a:t>
            </a:r>
            <a:r>
              <a:rPr lang="zh-CN" altLang="en-US" dirty="0" smtClean="0">
                <a:solidFill>
                  <a:srgbClr val="FF0000"/>
                </a:solidFill>
              </a:rPr>
              <a:t>衅</a:t>
            </a:r>
            <a:r>
              <a:rPr lang="zh-CN" altLang="en-US" dirty="0" smtClean="0"/>
              <a:t>              迷</a:t>
            </a:r>
            <a:r>
              <a:rPr lang="zh-CN" altLang="en-US" dirty="0" smtClean="0">
                <a:solidFill>
                  <a:srgbClr val="FF0000"/>
                </a:solidFill>
              </a:rPr>
              <a:t>惘 </a:t>
            </a:r>
            <a:r>
              <a:rPr lang="zh-CN" altLang="en-US" dirty="0" smtClean="0"/>
              <a:t>                 </a:t>
            </a:r>
            <a:r>
              <a:rPr lang="zh-CN" altLang="en-US" dirty="0" smtClean="0">
                <a:solidFill>
                  <a:srgbClr val="FF0000"/>
                </a:solidFill>
              </a:rPr>
              <a:t>啮</a:t>
            </a:r>
            <a:r>
              <a:rPr lang="zh-CN" altLang="en-US" dirty="0" smtClean="0"/>
              <a:t>齿 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徘徊              逃窜              滑</a:t>
            </a:r>
            <a:r>
              <a:rPr lang="zh-CN" altLang="en-US" dirty="0" smtClean="0">
                <a:solidFill>
                  <a:srgbClr val="FF0000"/>
                </a:solidFill>
              </a:rPr>
              <a:t>稽</a:t>
            </a:r>
            <a:r>
              <a:rPr lang="zh-CN" altLang="en-US" dirty="0" smtClean="0"/>
              <a:t>                  歧途 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二、解释下列词语。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、相辅相成：互相补充，互相配合。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、鼠目寸光：比喻眼光短，见识浅。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词语：</a:t>
            </a:r>
            <a:endParaRPr lang="zh-CN" altLang="en-US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然而真相是</a:t>
            </a:r>
            <a:r>
              <a:rPr lang="en-US" altLang="zh-CN" dirty="0" smtClean="0"/>
              <a:t>… …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2043098" cy="847708"/>
          </a:xfrm>
        </p:spPr>
        <p:txBody>
          <a:bodyPr/>
          <a:lstStyle/>
          <a:p>
            <a:r>
              <a:rPr lang="en-US" altLang="zh-CN" dirty="0" smtClean="0"/>
              <a:t>        </a:t>
            </a:r>
            <a:endParaRPr lang="zh-CN" altLang="en-US" dirty="0"/>
          </a:p>
        </p:txBody>
      </p:sp>
      <p:pic>
        <p:nvPicPr>
          <p:cNvPr id="4" name="图片 3" descr="/gkimage/5y/9y/d6/5y9yd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214554"/>
            <a:ext cx="57150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>
                <a:solidFill>
                  <a:srgbClr val="92D050"/>
                </a:solidFill>
              </a:rPr>
              <a:t>在</a:t>
            </a:r>
            <a:r>
              <a:rPr lang="zh-CN" altLang="zh-CN" dirty="0" smtClean="0">
                <a:solidFill>
                  <a:srgbClr val="00B0F0"/>
                </a:solidFill>
              </a:rPr>
              <a:t>种群爆发</a:t>
            </a:r>
            <a:r>
              <a:rPr lang="zh-CN" altLang="zh-CN" dirty="0" smtClean="0">
                <a:solidFill>
                  <a:srgbClr val="92D050"/>
                </a:solidFill>
              </a:rPr>
              <a:t>时，不能挑战原有栖息地的霸主们的旅鼠们被迫流离失所，于是它们慌乱地四处寻找新的栖息地。与其说这是有组织的迁徙，不如说这是</a:t>
            </a:r>
            <a:r>
              <a:rPr lang="zh-CN" altLang="zh-CN" dirty="0" smtClean="0">
                <a:solidFill>
                  <a:srgbClr val="00B0F0"/>
                </a:solidFill>
              </a:rPr>
              <a:t>集体大混乱</a:t>
            </a:r>
            <a:r>
              <a:rPr lang="zh-CN" altLang="zh-CN" dirty="0" smtClean="0">
                <a:solidFill>
                  <a:srgbClr val="92D050"/>
                </a:solidFill>
              </a:rPr>
              <a:t>，放在人类社会，这就是可以发生</a:t>
            </a:r>
            <a:r>
              <a:rPr lang="zh-CN" altLang="zh-CN" dirty="0" smtClean="0">
                <a:solidFill>
                  <a:srgbClr val="00B0F0"/>
                </a:solidFill>
              </a:rPr>
              <a:t>踩踏事件</a:t>
            </a:r>
            <a:r>
              <a:rPr lang="zh-CN" altLang="zh-CN" dirty="0" smtClean="0">
                <a:solidFill>
                  <a:srgbClr val="92D050"/>
                </a:solidFill>
              </a:rPr>
              <a:t>的情形……</a:t>
            </a:r>
          </a:p>
          <a:p>
            <a:r>
              <a:rPr lang="zh-CN" altLang="zh-CN" dirty="0" smtClean="0">
                <a:solidFill>
                  <a:srgbClr val="92D050"/>
                </a:solidFill>
              </a:rPr>
              <a:t>由于旅鼠跋涉的路途中常要穿过宽阔的水面，著名的“集体赴死”场面就出现了。事实上，足够强壮的旅鼠游到了对岸，有的最终找到了新的家园，而总有些不够强壮的倒霉蛋，在游泳的过程中耗尽了体力，因此溺死、冻死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1042966" cy="56195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          </a:t>
            </a:r>
            <a:endParaRPr lang="zh-CN" altLang="en-US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 smtClean="0"/>
              <a:t>迪士尼，谣言煽动机？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pic>
        <p:nvPicPr>
          <p:cNvPr id="4" name="内容占位符 3" descr="/gkimage/ty/ox/30/tyox30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8"/>
            <a:ext cx="41148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143372" y="4000504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dirty="0" smtClean="0">
                <a:latin typeface="Tahoma" pitchFamily="34" charset="0"/>
                <a:ea typeface="微软雅黑" pitchFamily="34" charset="-122"/>
                <a:cs typeface="宋体" pitchFamily="2" charset="-122"/>
              </a:rPr>
              <a:t>迪士尼工作室在</a:t>
            </a:r>
            <a:r>
              <a:rPr lang="en-US" altLang="zh-CN" dirty="0" smtClean="0">
                <a:latin typeface="Tahoma" pitchFamily="34" charset="0"/>
                <a:ea typeface="微软雅黑" pitchFamily="34" charset="-122"/>
                <a:cs typeface="宋体" pitchFamily="2" charset="-122"/>
              </a:rPr>
              <a:t>1955</a:t>
            </a:r>
            <a:r>
              <a:rPr lang="zh-CN" altLang="en-US" dirty="0" smtClean="0">
                <a:latin typeface="Tahoma" pitchFamily="34" charset="0"/>
                <a:ea typeface="微软雅黑" pitchFamily="34" charset="-122"/>
                <a:cs typeface="宋体" pitchFamily="2" charset="-122"/>
              </a:rPr>
              <a:t>年将旅鼠</a:t>
            </a:r>
            <a:r>
              <a:rPr lang="zh-CN" altLang="en-US" dirty="0" smtClean="0">
                <a:solidFill>
                  <a:srgbClr val="92D050"/>
                </a:solidFill>
                <a:latin typeface="Tahoma" pitchFamily="34" charset="0"/>
                <a:ea typeface="微软雅黑" pitchFamily="34" charset="-122"/>
                <a:cs typeface="宋体" pitchFamily="2" charset="-122"/>
              </a:rPr>
              <a:t>在挪威跳海自杀的场面做成了卡通</a:t>
            </a:r>
            <a:r>
              <a:rPr lang="zh-CN" altLang="en-US" dirty="0" smtClean="0">
                <a:latin typeface="Tahoma" pitchFamily="34" charset="0"/>
                <a:ea typeface="微软雅黑" pitchFamily="34" charset="-122"/>
                <a:cs typeface="宋体" pitchFamily="2" charset="-122"/>
              </a:rPr>
              <a:t>，放入了史高治叔叔的冒险系列漫画中。史高治叔叔是谁？他是唐老鸭的舅舅，世界上最富有的鸭子</a:t>
            </a:r>
            <a:r>
              <a:rPr lang="en-US" altLang="zh-CN" dirty="0" smtClean="0">
                <a:latin typeface="Tahoma" pitchFamily="34" charset="0"/>
                <a:ea typeface="微软雅黑" pitchFamily="34" charset="-122"/>
                <a:cs typeface="宋体" pitchFamily="2" charset="-122"/>
              </a:rPr>
              <a:t>Uncle Scrooge</a:t>
            </a:r>
            <a:r>
              <a:rPr lang="zh-CN" altLang="en-US" dirty="0" smtClean="0">
                <a:latin typeface="Tahoma" pitchFamily="34" charset="0"/>
                <a:ea typeface="微软雅黑" pitchFamily="34" charset="-122"/>
                <a:cs typeface="宋体" pitchFamily="2" charset="-122"/>
              </a:rPr>
              <a:t>，又叫</a:t>
            </a:r>
            <a:r>
              <a:rPr lang="zh-CN" altLang="en-US" dirty="0" smtClean="0">
                <a:solidFill>
                  <a:srgbClr val="92D050"/>
                </a:solidFill>
                <a:latin typeface="Tahoma" pitchFamily="34" charset="0"/>
                <a:ea typeface="微软雅黑" pitchFamily="34" charset="-122"/>
                <a:cs typeface="宋体" pitchFamily="2" charset="-122"/>
              </a:rPr>
              <a:t>麦老鸭</a:t>
            </a:r>
            <a:r>
              <a:rPr lang="zh-CN" altLang="en-US" dirty="0" smtClean="0">
                <a:latin typeface="Tahoma" pitchFamily="34" charset="0"/>
                <a:ea typeface="微软雅黑" pitchFamily="34" charset="-122"/>
                <a:cs typeface="宋体" pitchFamily="2" charset="-122"/>
              </a:rPr>
              <a:t>、史高治</a:t>
            </a:r>
            <a:r>
              <a:rPr lang="en-US" altLang="zh-CN" dirty="0" smtClean="0">
                <a:latin typeface="Arial"/>
                <a:ea typeface="微软雅黑" pitchFamily="34" charset="-122"/>
                <a:cs typeface="宋体" pitchFamily="2" charset="-122"/>
              </a:rPr>
              <a:t>•</a:t>
            </a:r>
            <a:r>
              <a:rPr lang="zh-CN" altLang="en-US" dirty="0" smtClean="0">
                <a:latin typeface="Tahoma" pitchFamily="34" charset="0"/>
                <a:ea typeface="微软雅黑" pitchFamily="34" charset="-122"/>
                <a:cs typeface="宋体" pitchFamily="2" charset="-122"/>
              </a:rPr>
              <a:t>老鸭、或守财奴麦克。就这样，</a:t>
            </a:r>
            <a:r>
              <a:rPr lang="zh-CN" altLang="en-US" dirty="0" smtClean="0">
                <a:latin typeface="Arial"/>
                <a:ea typeface="微软雅黑" pitchFamily="34" charset="-122"/>
                <a:cs typeface="宋体" pitchFamily="2" charset="-122"/>
              </a:rPr>
              <a:t>“</a:t>
            </a:r>
            <a:r>
              <a:rPr lang="zh-CN" altLang="en-US" dirty="0" smtClean="0">
                <a:latin typeface="Tahoma" pitchFamily="34" charset="0"/>
                <a:ea typeface="微软雅黑" pitchFamily="34" charset="-122"/>
                <a:cs typeface="宋体" pitchFamily="2" charset="-122"/>
              </a:rPr>
              <a:t>旅鼠自杀</a:t>
            </a:r>
            <a:r>
              <a:rPr lang="zh-CN" altLang="en-US" dirty="0" smtClean="0">
                <a:latin typeface="Arial"/>
                <a:ea typeface="微软雅黑" pitchFamily="34" charset="-122"/>
                <a:cs typeface="宋体" pitchFamily="2" charset="-122"/>
              </a:rPr>
              <a:t>”</a:t>
            </a:r>
            <a:r>
              <a:rPr lang="zh-CN" altLang="en-US" dirty="0" smtClean="0">
                <a:latin typeface="Tahoma" pitchFamily="34" charset="0"/>
                <a:ea typeface="微软雅黑" pitchFamily="34" charset="-122"/>
                <a:cs typeface="宋体" pitchFamily="2" charset="-122"/>
              </a:rPr>
              <a:t>以艺术的形象走进了大众视野，开始被包装为误导多数人的文化产品。</a:t>
            </a:r>
            <a:endParaRPr lang="zh-CN" altLang="en-US" sz="40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572000"/>
          </a:xfrm>
        </p:spPr>
        <p:txBody>
          <a:bodyPr/>
          <a:lstStyle/>
          <a:p>
            <a:r>
              <a:rPr lang="zh-CN" altLang="en-US" dirty="0" smtClean="0"/>
              <a:t> </a:t>
            </a:r>
            <a:endParaRPr lang="en-US" altLang="zh-CN" dirty="0" smtClean="0"/>
          </a:p>
          <a:p>
            <a:r>
              <a:rPr lang="en-US" altLang="zh-CN" dirty="0" smtClean="0"/>
              <a:t> </a:t>
            </a:r>
          </a:p>
          <a:p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     </a:t>
            </a:r>
            <a:r>
              <a:rPr lang="zh-CN" altLang="en-US" dirty="0" smtClean="0"/>
              <a:t>           </a:t>
            </a:r>
            <a:r>
              <a:rPr lang="zh-CN" altLang="en-US" sz="9600" dirty="0" smtClean="0">
                <a:latin typeface="仿宋" pitchFamily="49" charset="-122"/>
                <a:ea typeface="仿宋" pitchFamily="49" charset="-122"/>
              </a:rPr>
              <a:t>谢谢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257148" cy="56195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      </a:t>
            </a:r>
            <a:endParaRPr lang="zh-CN" altLang="en-US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旅鼠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000108"/>
            <a:ext cx="3489787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内容占位符 3" descr="旅鼠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1357298"/>
            <a:ext cx="4566690" cy="321471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5786" y="4786322"/>
            <a:ext cx="7072362" cy="1571636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0B050"/>
                </a:solidFill>
              </a:rPr>
              <a:t>    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 advTm="1000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旅鼠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2214554"/>
            <a:ext cx="4180062" cy="3235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H="1">
            <a:off x="256029" y="1357298"/>
            <a:ext cx="4458845" cy="71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-</a:t>
            </a:r>
            <a:endParaRPr lang="zh-CN" altLang="en-US" dirty="0"/>
          </a:p>
        </p:txBody>
      </p:sp>
    </p:spTree>
  </p:cSld>
  <p:clrMapOvr>
    <a:masterClrMapping/>
  </p:clrMapOvr>
  <p:transition spd="med" advTm="1000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旅鼠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2571744"/>
            <a:ext cx="4493551" cy="27876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            </a:t>
            </a:r>
            <a:endParaRPr lang="zh-CN" altLang="en-US" dirty="0"/>
          </a:p>
        </p:txBody>
      </p:sp>
    </p:spTree>
  </p:cSld>
  <p:clrMapOvr>
    <a:masterClrMapping/>
  </p:clrMapOvr>
  <p:transition spd="med" advTm="1000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旅鼠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3164" y="2941637"/>
            <a:ext cx="3883117" cy="27019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             </a:t>
            </a:r>
            <a:endParaRPr lang="zh-CN" altLang="en-US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问题一：旅鼠</a:t>
            </a:r>
            <a:r>
              <a:rPr lang="zh-CN" altLang="en-US" dirty="0" smtClean="0">
                <a:solidFill>
                  <a:srgbClr val="FF0000"/>
                </a:solidFill>
              </a:rPr>
              <a:t>生活</a:t>
            </a:r>
            <a:r>
              <a:rPr lang="zh-CN" altLang="en-US" dirty="0" smtClean="0"/>
              <a:t>在哪里？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问题二：旅鼠的</a:t>
            </a:r>
            <a:r>
              <a:rPr lang="zh-CN" altLang="en-US" dirty="0" smtClean="0">
                <a:solidFill>
                  <a:srgbClr val="FF0000"/>
                </a:solidFill>
              </a:rPr>
              <a:t>外形</a:t>
            </a:r>
            <a:r>
              <a:rPr lang="zh-CN" altLang="en-US" dirty="0" smtClean="0"/>
              <a:t>怎么样？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问题三：旅鼠主要以什么</a:t>
            </a:r>
            <a:r>
              <a:rPr lang="zh-CN" altLang="en-US" dirty="0" smtClean="0">
                <a:solidFill>
                  <a:srgbClr val="FF0000"/>
                </a:solidFill>
              </a:rPr>
              <a:t>为食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3400420" cy="919146"/>
          </a:xfrm>
        </p:spPr>
        <p:txBody>
          <a:bodyPr/>
          <a:lstStyle/>
          <a:p>
            <a:r>
              <a:rPr lang="en-US" altLang="zh-CN" dirty="0" smtClean="0"/>
              <a:t>              </a:t>
            </a:r>
            <a:endParaRPr lang="zh-CN" altLang="en-US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571612"/>
            <a:ext cx="8503920" cy="438456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请同学们快速默读课文，回答下面问题：</a:t>
            </a:r>
            <a:br>
              <a:rPr lang="zh-CN" altLang="en-US" dirty="0" smtClean="0"/>
            </a:br>
            <a:r>
              <a:rPr lang="zh-CN" altLang="en-US" dirty="0" smtClean="0"/>
              <a:t>　　</a:t>
            </a:r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．</a:t>
            </a:r>
            <a:r>
              <a:rPr lang="zh-CN" altLang="en-US" dirty="0" smtClean="0"/>
              <a:t>旅鼠有</a:t>
            </a:r>
            <a:r>
              <a:rPr lang="zh-CN" altLang="en-US" dirty="0" smtClean="0">
                <a:solidFill>
                  <a:srgbClr val="FF0000"/>
                </a:solidFill>
              </a:rPr>
              <a:t>几个</a:t>
            </a:r>
            <a:r>
              <a:rPr lang="zh-CN" altLang="en-US" dirty="0" smtClean="0"/>
              <a:t>奥秘？</a:t>
            </a:r>
            <a:br>
              <a:rPr lang="zh-CN" altLang="en-US" dirty="0" smtClean="0"/>
            </a:br>
            <a:r>
              <a:rPr lang="zh-CN" altLang="en-US" dirty="0" smtClean="0"/>
              <a:t>　　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．</a:t>
            </a:r>
            <a:r>
              <a:rPr lang="zh-CN" altLang="en-US" dirty="0" smtClean="0"/>
              <a:t>用简洁的语言</a:t>
            </a:r>
            <a:r>
              <a:rPr lang="zh-CN" altLang="en-US" dirty="0" smtClean="0">
                <a:solidFill>
                  <a:srgbClr val="FF0000"/>
                </a:solidFill>
              </a:rPr>
              <a:t>概括</a:t>
            </a:r>
            <a:r>
              <a:rPr lang="zh-CN" altLang="en-US" dirty="0" smtClean="0"/>
              <a:t>出旅鼠的这几个奥秘，并在文中划出相对应的</a:t>
            </a:r>
            <a:r>
              <a:rPr lang="zh-CN" altLang="en-US" dirty="0" smtClean="0">
                <a:solidFill>
                  <a:srgbClr val="FF0000"/>
                </a:solidFill>
              </a:rPr>
              <a:t>语段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H="1">
            <a:off x="214282" y="228600"/>
            <a:ext cx="3500462" cy="105726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熟悉课文：</a:t>
            </a:r>
            <a:endParaRPr lang="zh-CN" altLang="en-US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5984" y="2357430"/>
            <a:ext cx="4286280" cy="150019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r>
              <a:rPr lang="zh-CN" altLang="en-US" sz="16000" dirty="0" smtClean="0"/>
              <a:t>  旅鼠的三大奥秘</a:t>
            </a:r>
            <a:endParaRPr lang="en-US" altLang="zh-CN" sz="16000" dirty="0" smtClean="0"/>
          </a:p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   </a:t>
            </a:r>
            <a:endParaRPr lang="zh-CN" altLang="en-US" dirty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纸张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纸张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纸张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228</TotalTime>
  <Words>1016</Words>
  <PresentationFormat/>
  <Paragraphs>111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纸张</vt:lpstr>
      <vt:lpstr>旅鼠之谜</vt:lpstr>
      <vt:lpstr>词语：</vt:lpstr>
      <vt:lpstr>    </vt:lpstr>
      <vt:lpstr>-</vt:lpstr>
      <vt:lpstr>              </vt:lpstr>
      <vt:lpstr>               </vt:lpstr>
      <vt:lpstr>              </vt:lpstr>
      <vt:lpstr>  熟悉课文：</vt:lpstr>
      <vt:lpstr>     </vt:lpstr>
      <vt:lpstr>①.旅鼠繁殖能力惊人</vt:lpstr>
      <vt:lpstr>学名：旅鼠</vt:lpstr>
      <vt:lpstr>记叙文？</vt:lpstr>
      <vt:lpstr>说明文的分类</vt:lpstr>
      <vt:lpstr>             </vt:lpstr>
      <vt:lpstr>    </vt:lpstr>
      <vt:lpstr>   </vt:lpstr>
      <vt:lpstr>    </vt:lpstr>
      <vt:lpstr>作者这样写的好处;</vt:lpstr>
      <vt:lpstr>   </vt:lpstr>
      <vt:lpstr>        </vt:lpstr>
      <vt:lpstr>          </vt:lpstr>
      <vt:lpstr>迪士尼，谣言煽动机？ </vt:lpstr>
      <vt:lpstr>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2015-05-23T09:36:02Z</dcterms:created>
  <dcterms:modified xsi:type="dcterms:W3CDTF">2015-06-09T14:10:12Z</dcterms:modified>
  <cp:category/>
</cp:coreProperties>
</file>