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523" r:id="rId3"/>
    <p:sldId id="618" r:id="rId5"/>
    <p:sldId id="619" r:id="rId6"/>
    <p:sldId id="652" r:id="rId7"/>
    <p:sldId id="621" r:id="rId8"/>
    <p:sldId id="624" r:id="rId9"/>
    <p:sldId id="633" r:id="rId10"/>
  </p:sldIdLst>
  <p:sldSz cx="9144000" cy="5143500" type="screen16x9"/>
  <p:notesSz cx="6858000" cy="9144000"/>
  <p:embeddedFontLst>
    <p:embeddedFont>
      <p:font typeface="黑体" pitchFamily="49" charset="-122"/>
      <p:regular r:id="rId15"/>
    </p:embeddedFont>
    <p:embeddedFont>
      <p:font typeface="楷体" pitchFamily="49" charset="-122"/>
      <p:regular r:id="rId1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6600"/>
    <a:srgbClr val="09CBE5"/>
    <a:srgbClr val="FF7C80"/>
    <a:srgbClr val="FF5050"/>
    <a:srgbClr val="FF0066"/>
    <a:srgbClr val="FF3300"/>
    <a:srgbClr val="FF000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03" d="100"/>
          <a:sy n="103" d="100"/>
        </p:scale>
        <p:origin x="-984" y="-90"/>
      </p:cViewPr>
      <p:guideLst>
        <p:guide orient="horz" pos="634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0"/>
          <p:cNvSpPr txBox="1"/>
          <p:nvPr userDrawn="1"/>
        </p:nvSpPr>
        <p:spPr>
          <a:xfrm>
            <a:off x="193237" y="92978"/>
            <a:ext cx="893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口语交际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203848" y="1491630"/>
            <a:ext cx="3229089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口语交际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H="1">
            <a:off x="0" y="123478"/>
            <a:ext cx="2771800" cy="288032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0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三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28" y="1635646"/>
            <a:ext cx="427449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004048" y="2519050"/>
            <a:ext cx="359281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讲一讲自己的见闻。</a:t>
            </a:r>
            <a:endParaRPr kumimoji="1"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交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963384" y="1329612"/>
            <a:ext cx="7352061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回忆素材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：回忆自己平时有哪些有趣的见闻，注意选择印象深刻的、有意义的见闻。</a:t>
            </a:r>
            <a:endParaRPr lang="en-US" altLang="zh-CN" sz="2700" dirty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达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提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示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801" y="2283718"/>
            <a:ext cx="52292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755576" y="699542"/>
            <a:ext cx="7352061" cy="38087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积极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交流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：</a:t>
            </a:r>
            <a:endParaRPr lang="en-US" altLang="zh-CN" sz="2700" dirty="0" smtClean="0">
              <a:latin typeface="楷体" pitchFamily="49" charset="-122"/>
              <a:ea typeface="楷体" pitchFamily="49" charset="-122"/>
              <a:sym typeface="Wingdings" panose="05000000000000000000" pitchFamily="2" charset="2"/>
            </a:endParaRPr>
          </a:p>
          <a:p>
            <a:pPr algn="just"/>
            <a:r>
              <a:rPr lang="zh-CN" altLang="en-US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）要按照一定的顺序把见闻讲清楚：时间顺序、事情发展顺序等。</a:t>
            </a:r>
            <a:endParaRPr lang="en-US" altLang="zh-CN" sz="2700" dirty="0" smtClean="0">
              <a:latin typeface="楷体" pitchFamily="49" charset="-122"/>
              <a:ea typeface="楷体" pitchFamily="49" charset="-122"/>
              <a:sym typeface="Wingdings" panose="05000000000000000000" pitchFamily="2" charset="2"/>
            </a:endParaRPr>
          </a:p>
          <a:p>
            <a:pPr algn="just"/>
            <a:r>
              <a:rPr lang="zh-CN" altLang="en-US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）讲述见闻时最好能说出自己的感受和想法：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事件中领悟到事情带给我们的感受，把感受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恰到好处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地说出来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）聆听他人讲述见闻时，遇到感兴趣的问题可以提问，遇到别人对自己的讲述有疑问，要耐心解答。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/>
          <p:cNvSpPr txBox="1"/>
          <p:nvPr/>
        </p:nvSpPr>
        <p:spPr>
          <a:xfrm>
            <a:off x="2735557" y="1545636"/>
            <a:ext cx="5131238" cy="1731243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见闻，就是指见到和听到的事。交流见闻，可以增长见识，获得启示，让我们相互讲一讲自己的见闻吧！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70" y="1683106"/>
            <a:ext cx="2430586" cy="3438452"/>
          </a:xfrm>
          <a:prstGeom prst="rect">
            <a:avLst/>
          </a:prstGeom>
        </p:spPr>
      </p:pic>
      <p:sp>
        <p:nvSpPr>
          <p:cNvPr id="11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交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1403648" y="1037149"/>
            <a:ext cx="6768752" cy="3393237"/>
          </a:xfrm>
          <a:prstGeom prst="rect">
            <a:avLst/>
          </a:prstGeom>
          <a:ln w="9525">
            <a:prstDash val="lg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嘉嘉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：那天，我到乡下奶奶家玩，看到农民伯伯在烈日下给花生喷洒农药，看到他们心情忙碌的情景，我便想到一首诗：锄禾日当午，汗滴禾下土，谁知盘中餐，粒粒皆辛苦。</a:t>
            </a:r>
            <a:endParaRPr lang="en-US" altLang="zh-CN" sz="27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农民伯伯种地不容易，我想：从我做起，从现在做起，我要养成爱惜粮食、不浪费的好习惯。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联系 1"/>
          <p:cNvSpPr/>
          <p:nvPr/>
        </p:nvSpPr>
        <p:spPr>
          <a:xfrm>
            <a:off x="3491739" y="192367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395536" y="627534"/>
            <a:ext cx="8136904" cy="3762568"/>
          </a:xfrm>
          <a:prstGeom prst="rect">
            <a:avLst/>
          </a:prstGeom>
          <a:noFill/>
          <a:ln w="9525">
            <a:solidFill>
              <a:schemeClr val="accent1"/>
            </a:solidFill>
            <a:prstDash val="dashDot"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ts val="324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贝贝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：上个周末，我在家里的阳台上，发现有几只小蚂蚁围着一块面包屑团团转，我饶有兴趣地蹲下来看，想看看它们到底是怎么搬动那块比它们身体大那么多的面包屑的。</a:t>
            </a:r>
            <a:endParaRPr lang="en-US" altLang="zh-CN" sz="27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ts val="324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只见它们奋力搬动着面包屑，但是面包屑一动不动，正当我为它们感到惋惜的时候，一大群蚂蚁纷纷朝着面包屑涌过来，它们聚在面包屑旁，终于齐心协力抬走了食物。</a:t>
            </a:r>
            <a:endParaRPr lang="en-US" altLang="zh-CN" sz="27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ts val="324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小蚂蚁团结一致的精神使我受到了很大的启示。</a:t>
            </a:r>
            <a:endParaRPr lang="zh-CN" altLang="en-US" sz="27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全屏显示(16:9)</PresentationFormat>
  <Paragraphs>47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 </vt:lpstr>
      <vt:lpstr>宋体 </vt:lpstr>
      <vt:lpstr>黑体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2019-01-08T03:22:15Z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